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109"/>
  </p:notesMasterIdLst>
  <p:handoutMasterIdLst>
    <p:handoutMasterId r:id="rId110"/>
  </p:handoutMasterIdLst>
  <p:sldIdLst>
    <p:sldId id="423" r:id="rId16"/>
    <p:sldId id="589" r:id="rId17"/>
    <p:sldId id="600" r:id="rId18"/>
    <p:sldId id="601" r:id="rId19"/>
    <p:sldId id="481" r:id="rId20"/>
    <p:sldId id="482" r:id="rId21"/>
    <p:sldId id="483" r:id="rId22"/>
    <p:sldId id="484" r:id="rId23"/>
    <p:sldId id="485" r:id="rId24"/>
    <p:sldId id="486" r:id="rId25"/>
    <p:sldId id="293" r:id="rId26"/>
    <p:sldId id="404" r:id="rId27"/>
    <p:sldId id="405" r:id="rId28"/>
    <p:sldId id="406" r:id="rId29"/>
    <p:sldId id="431" r:id="rId30"/>
    <p:sldId id="432" r:id="rId31"/>
    <p:sldId id="584" r:id="rId32"/>
    <p:sldId id="585" r:id="rId33"/>
    <p:sldId id="488" r:id="rId34"/>
    <p:sldId id="489" r:id="rId35"/>
    <p:sldId id="592" r:id="rId36"/>
    <p:sldId id="490" r:id="rId37"/>
    <p:sldId id="593" r:id="rId38"/>
    <p:sldId id="454" r:id="rId39"/>
    <p:sldId id="594" r:id="rId40"/>
    <p:sldId id="630" r:id="rId41"/>
    <p:sldId id="631" r:id="rId42"/>
    <p:sldId id="632" r:id="rId43"/>
    <p:sldId id="636" r:id="rId44"/>
    <p:sldId id="637" r:id="rId45"/>
    <p:sldId id="633" r:id="rId46"/>
    <p:sldId id="456" r:id="rId47"/>
    <p:sldId id="455" r:id="rId48"/>
    <p:sldId id="457" r:id="rId49"/>
    <p:sldId id="458" r:id="rId50"/>
    <p:sldId id="459" r:id="rId51"/>
    <p:sldId id="602" r:id="rId52"/>
    <p:sldId id="606" r:id="rId53"/>
    <p:sldId id="607" r:id="rId54"/>
    <p:sldId id="640" r:id="rId55"/>
    <p:sldId id="608" r:id="rId56"/>
    <p:sldId id="603" r:id="rId57"/>
    <p:sldId id="609" r:id="rId58"/>
    <p:sldId id="612" r:id="rId59"/>
    <p:sldId id="610" r:id="rId60"/>
    <p:sldId id="641" r:id="rId61"/>
    <p:sldId id="613" r:id="rId62"/>
    <p:sldId id="614" r:id="rId63"/>
    <p:sldId id="639" r:id="rId64"/>
    <p:sldId id="611" r:id="rId65"/>
    <p:sldId id="619" r:id="rId66"/>
    <p:sldId id="638" r:id="rId67"/>
    <p:sldId id="642" r:id="rId68"/>
    <p:sldId id="643" r:id="rId69"/>
    <p:sldId id="644" r:id="rId70"/>
    <p:sldId id="646" r:id="rId71"/>
    <p:sldId id="634" r:id="rId72"/>
    <p:sldId id="635" r:id="rId73"/>
    <p:sldId id="645" r:id="rId74"/>
    <p:sldId id="647" r:id="rId75"/>
    <p:sldId id="652" r:id="rId76"/>
    <p:sldId id="648" r:id="rId77"/>
    <p:sldId id="649" r:id="rId78"/>
    <p:sldId id="650" r:id="rId79"/>
    <p:sldId id="651" r:id="rId80"/>
    <p:sldId id="653" r:id="rId81"/>
    <p:sldId id="654" r:id="rId82"/>
    <p:sldId id="655" r:id="rId83"/>
    <p:sldId id="656" r:id="rId84"/>
    <p:sldId id="657" r:id="rId85"/>
    <p:sldId id="658" r:id="rId86"/>
    <p:sldId id="559" r:id="rId87"/>
    <p:sldId id="560" r:id="rId88"/>
    <p:sldId id="561" r:id="rId89"/>
    <p:sldId id="562" r:id="rId90"/>
    <p:sldId id="563" r:id="rId91"/>
    <p:sldId id="564" r:id="rId92"/>
    <p:sldId id="565" r:id="rId93"/>
    <p:sldId id="566" r:id="rId94"/>
    <p:sldId id="567" r:id="rId95"/>
    <p:sldId id="568" r:id="rId96"/>
    <p:sldId id="569" r:id="rId97"/>
    <p:sldId id="570" r:id="rId98"/>
    <p:sldId id="571" r:id="rId99"/>
    <p:sldId id="624" r:id="rId100"/>
    <p:sldId id="627" r:id="rId101"/>
    <p:sldId id="628" r:id="rId102"/>
    <p:sldId id="629" r:id="rId103"/>
    <p:sldId id="494" r:id="rId104"/>
    <p:sldId id="615" r:id="rId105"/>
    <p:sldId id="616" r:id="rId106"/>
    <p:sldId id="617" r:id="rId107"/>
    <p:sldId id="618" r:id="rId10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89"/>
            <p14:sldId id="600"/>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40"/>
            <p14:sldId id="608"/>
            <p14:sldId id="603"/>
            <p14:sldId id="609"/>
            <p14:sldId id="612"/>
            <p14:sldId id="610"/>
            <p14:sldId id="641"/>
            <p14:sldId id="613"/>
            <p14:sldId id="614"/>
            <p14:sldId id="639"/>
            <p14:sldId id="611"/>
            <p14:sldId id="619"/>
            <p14:sldId id="638"/>
            <p14:sldId id="642"/>
            <p14:sldId id="643"/>
            <p14:sldId id="644"/>
            <p14:sldId id="646"/>
            <p14:sldId id="634"/>
            <p14:sldId id="635"/>
            <p14:sldId id="645"/>
            <p14:sldId id="647"/>
            <p14:sldId id="652"/>
            <p14:sldId id="648"/>
            <p14:sldId id="649"/>
            <p14:sldId id="650"/>
            <p14:sldId id="651"/>
            <p14:sldId id="653"/>
            <p14:sldId id="654"/>
            <p14:sldId id="655"/>
            <p14:sldId id="656"/>
            <p14:sldId id="657"/>
            <p14:sldId id="658"/>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autoAdjust="0"/>
    <p:restoredTop sz="94666"/>
  </p:normalViewPr>
  <p:slideViewPr>
    <p:cSldViewPr snapToGrid="0">
      <p:cViewPr varScale="1">
        <p:scale>
          <a:sx n="97" d="100"/>
          <a:sy n="97" d="100"/>
        </p:scale>
        <p:origin x="232" y="23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presProps" Target="presProps.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9.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5" Type="http://schemas.openxmlformats.org/officeDocument/2006/relationships/slideMaster" Target="slideMasters/slideMaster3.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viewProps" Target="viewProps.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0.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Master" Target="slideMasters/slideMaster1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slide" Target="slides/slide91.xml"/><Relationship Id="rId114" Type="http://schemas.openxmlformats.org/officeDocument/2006/relationships/theme" Target="theme/theme1.xml"/><Relationship Id="rId10" Type="http://schemas.openxmlformats.org/officeDocument/2006/relationships/slideMaster" Target="slideMasters/slideMaster8.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Master" Target="slideMasters/slideMaster11.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notesMaster" Target="notesMasters/notesMaster1.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7" Type="http://schemas.openxmlformats.org/officeDocument/2006/relationships/slideMaster" Target="slideMasters/slideMaster5.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2.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8" Type="http://schemas.openxmlformats.org/officeDocument/2006/relationships/slideMaster" Target="slideMasters/slideMaster6.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3" Type="http://schemas.openxmlformats.org/officeDocument/2006/relationships/slideMaster" Target="slideMasters/slideMaster1.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8/10/18 11:14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8/10/18 11:14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8/10/18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12</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13</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8/10/18 11:14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8/10/18 11:14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8/10/18 11:14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8/10/18 11:14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8/10/18 11:14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26</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8/10/18 11:14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27</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8/10/18 11:14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8/10/18 11:14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8/10/18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8/10/18 11:14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8/10/18 11:14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8/10/18 11:14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86</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8/10/18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CA" dirty="0"/>
              <a:t>What is a digital product studio? It’s a studio that combines capabilities - such as strategy, design, engineering and cognitive analytics – and talent to bring your product to life. </a:t>
            </a:r>
          </a:p>
          <a:p>
            <a:pPr>
              <a:defRPr/>
            </a:pPr>
            <a:r>
              <a:rPr lang="en-CA" dirty="0"/>
              <a:t>“</a:t>
            </a:r>
            <a:r>
              <a:rPr lang="en-CA" sz="1200" dirty="0">
                <a:latin typeface="+mn-lt"/>
              </a:rPr>
              <a:t>The Digital Product Studio focuses on putting work of the highest possible quality and standard into the world.” https://blog.marvelapp.com/state-of-the-digital-nation-2016/#chapter-four-future-perspective</a:t>
            </a:r>
            <a:endParaRPr lang="en-US" dirty="0"/>
          </a:p>
          <a:p>
            <a:pPr>
              <a:defRPr/>
            </a:pPr>
            <a:endParaRPr lang="en-US" dirty="0"/>
          </a:p>
          <a:p>
            <a:pPr>
              <a:defRPr/>
            </a:pPr>
            <a:r>
              <a:rPr lang="en-US" dirty="0"/>
              <a:t>Select additional clients:</a:t>
            </a:r>
          </a:p>
          <a:p>
            <a:pPr marL="171450" indent="-171450">
              <a:buFont typeface="Arial"/>
              <a:buChar char="•"/>
              <a:defRPr/>
            </a:pPr>
            <a:r>
              <a:rPr lang="en-US" dirty="0" err="1"/>
              <a:t>Bioventus</a:t>
            </a:r>
            <a:r>
              <a:rPr lang="en-US" dirty="0"/>
              <a:t> </a:t>
            </a:r>
          </a:p>
          <a:p>
            <a:pPr marL="171450" indent="-171450">
              <a:buFont typeface="Arial"/>
              <a:buChar char="•"/>
              <a:defRPr/>
            </a:pPr>
            <a:r>
              <a:rPr lang="en-US" dirty="0"/>
              <a:t>Canadian Tire </a:t>
            </a:r>
          </a:p>
          <a:p>
            <a:pPr marL="171450" indent="-171450">
              <a:buFont typeface="Arial"/>
              <a:buChar char="•"/>
              <a:defRPr/>
            </a:pPr>
            <a:r>
              <a:rPr lang="en-US" dirty="0"/>
              <a:t>HVR</a:t>
            </a:r>
          </a:p>
          <a:p>
            <a:pPr marL="171450" indent="-171450">
              <a:buFont typeface="Arial"/>
              <a:buChar char="•"/>
              <a:defRPr/>
            </a:pPr>
            <a:r>
              <a:rPr lang="en-US" dirty="0"/>
              <a:t>Loyalty One</a:t>
            </a:r>
          </a:p>
          <a:p>
            <a:pPr marL="171450" indent="-171450">
              <a:buFont typeface="Arial"/>
              <a:buChar char="•"/>
              <a:defRPr/>
            </a:pPr>
            <a:r>
              <a:rPr lang="en-US" dirty="0"/>
              <a:t>Rogers</a:t>
            </a:r>
          </a:p>
          <a:p>
            <a:pPr marL="171450" indent="-171450">
              <a:buFont typeface="Arial"/>
              <a:buChar char="•"/>
              <a:defRPr/>
            </a:pPr>
            <a:r>
              <a:rPr lang="en-US" dirty="0"/>
              <a:t>TMACC</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90</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91</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92</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93</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8/10/18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8/10/18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8/10/18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8/10/18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8/10/18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image" Target="../media/image1.emf"/><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5.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emf"/><Relationship Id="rId2" Type="http://schemas.openxmlformats.org/officeDocument/2006/relationships/slideLayout" Target="../slideLayouts/slideLayout94.xml"/><Relationship Id="rId16" Type="http://schemas.openxmlformats.org/officeDocument/2006/relationships/theme" Target="../theme/theme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theme" Target="../theme/theme7.xml"/><Relationship Id="rId26" Type="http://schemas.openxmlformats.org/officeDocument/2006/relationships/tags" Target="../tags/tag8.xml"/><Relationship Id="rId39" Type="http://schemas.openxmlformats.org/officeDocument/2006/relationships/tags" Target="../tags/tag21.xml"/><Relationship Id="rId21" Type="http://schemas.openxmlformats.org/officeDocument/2006/relationships/tags" Target="../tags/tag3.xml"/><Relationship Id="rId34" Type="http://schemas.openxmlformats.org/officeDocument/2006/relationships/tags" Target="../tags/tag16.xml"/><Relationship Id="rId42" Type="http://schemas.openxmlformats.org/officeDocument/2006/relationships/tags" Target="../tags/tag24.xml"/><Relationship Id="rId47" Type="http://schemas.openxmlformats.org/officeDocument/2006/relationships/tags" Target="../tags/tag29.xml"/><Relationship Id="rId50" Type="http://schemas.openxmlformats.org/officeDocument/2006/relationships/tags" Target="../tags/tag32.xml"/><Relationship Id="rId55" Type="http://schemas.openxmlformats.org/officeDocument/2006/relationships/tags" Target="../tags/tag37.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tags" Target="../tags/tag11.xml"/><Relationship Id="rId11" Type="http://schemas.openxmlformats.org/officeDocument/2006/relationships/slideLayout" Target="../slideLayouts/slideLayout118.xml"/><Relationship Id="rId24" Type="http://schemas.openxmlformats.org/officeDocument/2006/relationships/tags" Target="../tags/tag6.xml"/><Relationship Id="rId32" Type="http://schemas.openxmlformats.org/officeDocument/2006/relationships/tags" Target="../tags/tag14.xml"/><Relationship Id="rId37" Type="http://schemas.openxmlformats.org/officeDocument/2006/relationships/tags" Target="../tags/tag19.xml"/><Relationship Id="rId40" Type="http://schemas.openxmlformats.org/officeDocument/2006/relationships/tags" Target="../tags/tag22.xml"/><Relationship Id="rId45" Type="http://schemas.openxmlformats.org/officeDocument/2006/relationships/tags" Target="../tags/tag27.xml"/><Relationship Id="rId53" Type="http://schemas.openxmlformats.org/officeDocument/2006/relationships/tags" Target="../tags/tag35.xml"/><Relationship Id="rId5" Type="http://schemas.openxmlformats.org/officeDocument/2006/relationships/slideLayout" Target="../slideLayouts/slideLayout112.xml"/><Relationship Id="rId19" Type="http://schemas.openxmlformats.org/officeDocument/2006/relationships/tags" Target="../tags/tag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4.xml"/><Relationship Id="rId27" Type="http://schemas.openxmlformats.org/officeDocument/2006/relationships/tags" Target="../tags/tag9.xml"/><Relationship Id="rId30" Type="http://schemas.openxmlformats.org/officeDocument/2006/relationships/tags" Target="../tags/tag12.xml"/><Relationship Id="rId35" Type="http://schemas.openxmlformats.org/officeDocument/2006/relationships/tags" Target="../tags/tag17.xml"/><Relationship Id="rId43" Type="http://schemas.openxmlformats.org/officeDocument/2006/relationships/tags" Target="../tags/tag25.xml"/><Relationship Id="rId48" Type="http://schemas.openxmlformats.org/officeDocument/2006/relationships/tags" Target="../tags/tag30.xml"/><Relationship Id="rId56" Type="http://schemas.openxmlformats.org/officeDocument/2006/relationships/tags" Target="../tags/tag38.xml"/><Relationship Id="rId8" Type="http://schemas.openxmlformats.org/officeDocument/2006/relationships/slideLayout" Target="../slideLayouts/slideLayout115.xml"/><Relationship Id="rId51" Type="http://schemas.openxmlformats.org/officeDocument/2006/relationships/tags" Target="../tags/tag33.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ags" Target="../tags/tag7.xml"/><Relationship Id="rId33" Type="http://schemas.openxmlformats.org/officeDocument/2006/relationships/tags" Target="../tags/tag15.xml"/><Relationship Id="rId38" Type="http://schemas.openxmlformats.org/officeDocument/2006/relationships/tags" Target="../tags/tag20.xml"/><Relationship Id="rId46" Type="http://schemas.openxmlformats.org/officeDocument/2006/relationships/tags" Target="../tags/tag28.xml"/><Relationship Id="rId20" Type="http://schemas.openxmlformats.org/officeDocument/2006/relationships/tags" Target="../tags/tag2.xml"/><Relationship Id="rId41" Type="http://schemas.openxmlformats.org/officeDocument/2006/relationships/tags" Target="../tags/tag23.xml"/><Relationship Id="rId54" Type="http://schemas.openxmlformats.org/officeDocument/2006/relationships/tags" Target="../tags/tag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tags" Target="../tags/tag5.xml"/><Relationship Id="rId28" Type="http://schemas.openxmlformats.org/officeDocument/2006/relationships/tags" Target="../tags/tag10.xml"/><Relationship Id="rId36" Type="http://schemas.openxmlformats.org/officeDocument/2006/relationships/tags" Target="../tags/tag18.xml"/><Relationship Id="rId49" Type="http://schemas.openxmlformats.org/officeDocument/2006/relationships/tags" Target="../tags/tag31.xml"/><Relationship Id="rId57" Type="http://schemas.openxmlformats.org/officeDocument/2006/relationships/tags" Target="../tags/tag39.xml"/><Relationship Id="rId10" Type="http://schemas.openxmlformats.org/officeDocument/2006/relationships/slideLayout" Target="../slideLayouts/slideLayout117.xml"/><Relationship Id="rId31" Type="http://schemas.openxmlformats.org/officeDocument/2006/relationships/tags" Target="../tags/tag13.xml"/><Relationship Id="rId44" Type="http://schemas.openxmlformats.org/officeDocument/2006/relationships/tags" Target="../tags/tag26.xml"/><Relationship Id="rId52" Type="http://schemas.openxmlformats.org/officeDocument/2006/relationships/tags" Target="../tags/tag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theme" Target="../theme/theme8.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image" Target="../media/image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heme" Target="../theme/theme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8/10/18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8/10/18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8/10/18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87.xml"/><Relationship Id="rId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v1-10.docs.kubernetes.io/docs/reference/generated/kubernetes-api/v1.1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4.xml"/><Relationship Id="rId1" Type="http://schemas.openxmlformats.org/officeDocument/2006/relationships/themeOverride" Target="../theme/themeOverride1.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4.xml"/><Relationship Id="rId1" Type="http://schemas.openxmlformats.org/officeDocument/2006/relationships/slideLayout" Target="../slideLayouts/slideLayout107.xml"/><Relationship Id="rId4" Type="http://schemas.openxmlformats.org/officeDocument/2006/relationships/image" Target="../media/image59.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kubernetes.io/docs/concepts/storage/volum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bit.ly/2pugymE"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azure.microsoft.com/en-ca/blog/openshift-on-azure-the-easiest-fully-managed-openshift-in-the-cloud/"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docs.okd.io/latest/rest_api/index.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3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2.xml"/></Relationships>
</file>

<file path=ppt/slides/_rels/slide76.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39.xml"/><Relationship Id="rId1" Type="http://schemas.openxmlformats.org/officeDocument/2006/relationships/slideLayout" Target="../slideLayouts/slideLayout12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1.xml"/><Relationship Id="rId1" Type="http://schemas.openxmlformats.org/officeDocument/2006/relationships/themeOverride" Target="../theme/themeOverride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4.xml"/></Relationships>
</file>

<file path=ppt/slides/_rels/slide7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85.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8.xml"/><Relationship Id="rId1" Type="http://schemas.openxmlformats.org/officeDocument/2006/relationships/slideLayout" Target="../slideLayouts/slideLayout167.xml"/><Relationship Id="rId4" Type="http://schemas.openxmlformats.org/officeDocument/2006/relationships/image" Target="../media/image77.tiff"/></Relationships>
</file>

<file path=ppt/slides/_rels/slide86.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49.xml"/><Relationship Id="rId1" Type="http://schemas.openxmlformats.org/officeDocument/2006/relationships/slideLayout" Target="../slideLayouts/slideLayout20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0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02.xml"/><Relationship Id="rId5" Type="http://schemas.openxmlformats.org/officeDocument/2006/relationships/image" Target="../media/image8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hyperlink" Target="mailto:kubernetes@architech.ca" TargetMode="External"/><Relationship Id="rId2" Type="http://schemas.openxmlformats.org/officeDocument/2006/relationships/notesSlide" Target="../notesSlides/notesSlide53.xml"/><Relationship Id="rId1" Type="http://schemas.openxmlformats.org/officeDocument/2006/relationships/slideLayout" Target="../slideLayouts/slideLayout153.xml"/><Relationship Id="rId6" Type="http://schemas.openxmlformats.org/officeDocument/2006/relationships/image" Target="../media/image86.png"/><Relationship Id="rId11" Type="http://schemas.openxmlformats.org/officeDocument/2006/relationships/hyperlink" Target="http://www.architech.ca/" TargetMode="External"/><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14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4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3.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100.png"/><Relationship Id="rId21" Type="http://schemas.openxmlformats.org/officeDocument/2006/relationships/image" Target="../media/image117.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99.png"/><Relationship Id="rId25" Type="http://schemas.openxmlformats.org/officeDocument/2006/relationships/image" Target="../media/image121.png"/><Relationship Id="rId33" Type="http://schemas.openxmlformats.org/officeDocument/2006/relationships/image" Target="../media/image128.png"/><Relationship Id="rId2" Type="http://schemas.openxmlformats.org/officeDocument/2006/relationships/notesSlide" Target="../notesSlides/notesSlide56.xml"/><Relationship Id="rId16" Type="http://schemas.openxmlformats.org/officeDocument/2006/relationships/image" Target="../media/image113.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149.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0.png"/><Relationship Id="rId32" Type="http://schemas.openxmlformats.org/officeDocument/2006/relationships/image" Target="../media/image127.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98.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8"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a:t>Kubernetes Bootcamp</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a:t>Jungho Kim</a:t>
            </a:r>
            <a:br>
              <a:rPr lang="en-US" dirty="0"/>
            </a:br>
            <a:r>
              <a:rPr lang="en-US" dirty="0"/>
              <a:t>Jeevan </a:t>
            </a:r>
            <a:r>
              <a:rPr lang="en-US" dirty="0" err="1"/>
              <a:t>Varughese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Kubernetes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Approach</a:t>
            </a:r>
          </a:p>
        </p:txBody>
      </p:sp>
      <p:sp>
        <p:nvSpPr>
          <p:cNvPr id="3" name="Content Placeholder 2"/>
          <p:cNvSpPr>
            <a:spLocks noGrp="1"/>
          </p:cNvSpPr>
          <p:nvPr>
            <p:ph type="body" sz="quarter" idx="10"/>
          </p:nvPr>
        </p:nvSpPr>
        <p:spPr>
          <a:xfrm>
            <a:off x="274702" y="1211287"/>
            <a:ext cx="11888787" cy="5564600"/>
          </a:xfrm>
        </p:spPr>
        <p:txBody>
          <a:bodyPr/>
          <a:lstStyle/>
          <a:p>
            <a:r>
              <a:rPr lang="en-US" sz="3200" dirty="0"/>
              <a:t>Go Deep into core areas – the fundamentals</a:t>
            </a:r>
          </a:p>
          <a:p>
            <a:r>
              <a:rPr lang="en-US" sz="3200" dirty="0"/>
              <a:t>Go Broad in other areas, so you know what questions to ask</a:t>
            </a:r>
          </a:p>
          <a:p>
            <a:r>
              <a:rPr lang="en-US" sz="3200" dirty="0"/>
              <a:t>Maximize hands-on time</a:t>
            </a:r>
          </a:p>
          <a:p>
            <a:r>
              <a:rPr lang="en-US" sz="3200" dirty="0"/>
              <a:t>Deploy, reverse-engineer, break things, fix it</a:t>
            </a:r>
          </a:p>
          <a:p>
            <a:r>
              <a:rPr lang="en-US" sz="3200" dirty="0"/>
              <a:t>Guided examples</a:t>
            </a:r>
          </a:p>
          <a:p>
            <a:pPr marL="0" indent="0">
              <a:buNone/>
            </a:pPr>
            <a:endParaRPr lang="en-US" dirty="0"/>
          </a:p>
          <a:p>
            <a:pPr marL="0" indent="0">
              <a:buNone/>
            </a:pPr>
            <a:r>
              <a:rPr lang="en-US" i="1" dirty="0"/>
              <a:t>How to get help...</a:t>
            </a:r>
          </a:p>
          <a:p>
            <a:r>
              <a:rPr lang="en-US" sz="2400" dirty="0"/>
              <a:t>Kubernetes API Reference:  </a:t>
            </a:r>
            <a:r>
              <a:rPr lang="en-US" sz="2400" dirty="0">
                <a:hlinkClick r:id="rId3"/>
              </a:rPr>
              <a:t>https://v1-10.docs.kubernetes.io/docs/reference/generated/kubernetes-api/v1.10/</a:t>
            </a:r>
            <a:endParaRPr lang="en-US" sz="2400" dirty="0"/>
          </a:p>
          <a:p>
            <a:r>
              <a:rPr lang="en-US" sz="2400" dirty="0" err="1"/>
              <a:t>kubectl</a:t>
            </a:r>
            <a:r>
              <a:rPr lang="en-US" sz="2400" dirty="0"/>
              <a:t> explain e.g. </a:t>
            </a:r>
            <a:r>
              <a:rPr lang="en-US" sz="2400" dirty="0" err="1"/>
              <a:t>kubectl</a:t>
            </a:r>
            <a:r>
              <a:rPr lang="en-US" sz="2400" dirty="0"/>
              <a:t> explain </a:t>
            </a:r>
            <a:r>
              <a:rPr lang="en-US" sz="2400" dirty="0" err="1"/>
              <a:t>pods.spec</a:t>
            </a:r>
            <a:r>
              <a:rPr lang="en-US" sz="2400" dirty="0"/>
              <a:t>, </a:t>
            </a:r>
            <a:r>
              <a:rPr lang="en-US" sz="2400" dirty="0" err="1"/>
              <a:t>kubectl</a:t>
            </a:r>
            <a:r>
              <a:rPr lang="en-US" sz="2400" dirty="0"/>
              <a:t> explain </a:t>
            </a:r>
            <a:r>
              <a:rPr lang="en-US" sz="2400" dirty="0" err="1"/>
              <a:t>pods.spec.containers</a:t>
            </a:r>
            <a:r>
              <a:rPr lang="en-US" sz="2400" dirty="0"/>
              <a:t>...</a:t>
            </a:r>
          </a:p>
          <a:p>
            <a:r>
              <a:rPr lang="en-US" sz="2400" dirty="0"/>
              <a:t>Ask us :-)</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By End of Day</a:t>
            </a:r>
          </a:p>
        </p:txBody>
      </p:sp>
      <p:sp>
        <p:nvSpPr>
          <p:cNvPr id="3" name="Text Placeholder 2"/>
          <p:cNvSpPr>
            <a:spLocks noGrp="1"/>
          </p:cNvSpPr>
          <p:nvPr>
            <p:ph type="body" sz="quarter" idx="10"/>
          </p:nvPr>
        </p:nvSpPr>
        <p:spPr>
          <a:xfrm>
            <a:off x="274702" y="1211287"/>
            <a:ext cx="11888787" cy="5724644"/>
          </a:xfrm>
        </p:spPr>
        <p:txBody>
          <a:bodyPr/>
          <a:lstStyle/>
          <a:p>
            <a:r>
              <a:rPr lang="en-US" dirty="0"/>
              <a:t>You have hands-on exposure deploying a micro-service based application to K8S</a:t>
            </a:r>
          </a:p>
          <a:p>
            <a:r>
              <a:rPr lang="en-US" dirty="0"/>
              <a:t>You have an understanding of K8S architecture</a:t>
            </a:r>
          </a:p>
          <a:p>
            <a:r>
              <a:rPr lang="en-US" dirty="0"/>
              <a:t>You have an understanding of core K8S concepts and resources</a:t>
            </a:r>
          </a:p>
          <a:p>
            <a:r>
              <a:rPr lang="en-US" dirty="0"/>
              <a:t>You have an understanding of K8S tooling</a:t>
            </a:r>
          </a:p>
          <a:p>
            <a:r>
              <a:rPr lang="en-US" dirty="0"/>
              <a:t>You are an overview of the rapidly changing K8S space</a:t>
            </a:r>
          </a:p>
          <a:p>
            <a:r>
              <a:rPr lang="en-US" dirty="0"/>
              <a:t>You are excited about K8S and how it can change the way you build enterprise solutions, and get product to market faster!</a:t>
            </a:r>
          </a:p>
        </p:txBody>
      </p:sp>
    </p:spTree>
    <p:extLst>
      <p:ext uri="{BB962C8B-B14F-4D97-AF65-F5344CB8AC3E}">
        <p14:creationId xmlns:p14="http://schemas.microsoft.com/office/powerpoint/2010/main" val="167940212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container runtime (e.g. Docker, </a:t>
              </a:r>
              <a:r>
                <a:rPr lang="en-US" sz="2400" dirty="0" err="1">
                  <a:solidFill>
                    <a:srgbClr val="FFFFFF"/>
                  </a:solidFill>
                  <a:latin typeface="Segoe UI Semilight"/>
                </a:rPr>
                <a:t>rkt</a:t>
              </a:r>
              <a:r>
                <a:rPr lang="en-US" sz="2400" dirty="0">
                  <a:solidFill>
                    <a:srgbClr val="FFFFFF"/>
                  </a:solidFill>
                  <a:latin typeface="Segoe UI Semilight"/>
                </a:rPr>
                <a:t>)</a:t>
              </a: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deployment controller, and more</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pPr lvl="1"/>
            <a:r>
              <a:rPr lang="en-US" sz="2872" dirty="0"/>
              <a:t>Also key to “self-hosted” deployment of K8S where K8S is used to host K8S!!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a:t>Kubernetes Resources</a:t>
            </a:r>
          </a:p>
        </p:txBody>
      </p:sp>
      <p:sp>
        <p:nvSpPr>
          <p:cNvPr id="5" name="Text Placeholder 4"/>
          <p:cNvSpPr>
            <a:spLocks noGrp="1"/>
          </p:cNvSpPr>
          <p:nvPr>
            <p:ph type="body" sz="quarter" idx="10"/>
          </p:nvPr>
        </p:nvSpPr>
        <p:spPr>
          <a:xfrm>
            <a:off x="390452" y="1616405"/>
            <a:ext cx="4100873" cy="3847207"/>
          </a:xfrm>
        </p:spPr>
        <p:txBody>
          <a:bodyPr/>
          <a:lstStyle/>
          <a:p>
            <a:r>
              <a:rPr lang="en-US" sz="2800" dirty="0"/>
              <a:t>Describes the </a:t>
            </a:r>
            <a:r>
              <a:rPr lang="en-US" sz="2800" b="1" i="1" dirty="0"/>
              <a:t>“desired state”</a:t>
            </a:r>
            <a:r>
              <a:rPr lang="en-US" sz="2800" dirty="0"/>
              <a:t> of your system</a:t>
            </a:r>
          </a:p>
          <a:p>
            <a:r>
              <a:rPr lang="en-US" sz="2800" dirty="0"/>
              <a:t>Components such as Controllers, the Scheduler, API Server, </a:t>
            </a:r>
            <a:r>
              <a:rPr lang="en-US" sz="2800" dirty="0" err="1"/>
              <a:t>kubelet</a:t>
            </a:r>
            <a:r>
              <a:rPr lang="en-US" sz="2800" dirty="0"/>
              <a:t> work together to put the system into the “desired state”</a:t>
            </a:r>
          </a:p>
          <a:p>
            <a:r>
              <a:rPr lang="en-US" sz="2800" dirty="0" err="1"/>
              <a:t>etcd</a:t>
            </a:r>
            <a:r>
              <a:rPr lang="en-US" sz="2800" dirty="0"/>
              <a:t> stores this state</a:t>
            </a:r>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Pod</a:t>
            </a: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Service</a:t>
            </a: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Ingress</a:t>
            </a: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Namespace</a:t>
            </a: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Deployment</a:t>
            </a: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Job, </a:t>
            </a:r>
            <a:r>
              <a:rPr lang="en-US" sz="2400" dirty="0" err="1">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Secret, </a:t>
            </a:r>
            <a:r>
              <a:rPr lang="en-US" sz="2400" dirty="0" err="1">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and more!</a:t>
            </a:r>
          </a:p>
        </p:txBody>
      </p:sp>
    </p:spTree>
    <p:extLst>
      <p:ext uri="{BB962C8B-B14F-4D97-AF65-F5344CB8AC3E}">
        <p14:creationId xmlns:p14="http://schemas.microsoft.com/office/powerpoint/2010/main" val="73584298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Text Placeholder 2"/>
          <p:cNvSpPr>
            <a:spLocks noGrp="1"/>
          </p:cNvSpPr>
          <p:nvPr>
            <p:ph type="body" sz="quarter" idx="10"/>
          </p:nvPr>
        </p:nvSpPr>
        <p:spPr>
          <a:xfrm>
            <a:off x="274702" y="1211287"/>
            <a:ext cx="4922331" cy="5355312"/>
          </a:xfrm>
        </p:spPr>
        <p:txBody>
          <a:bodyPr/>
          <a:lstStyle/>
          <a:p>
            <a:r>
              <a:rPr lang="en-US" sz="3200" dirty="0"/>
              <a:t>Pods are the smallest unit of deployment in K8S</a:t>
            </a:r>
          </a:p>
          <a:p>
            <a:r>
              <a:rPr lang="en-US" sz="3200" dirty="0"/>
              <a:t>Each pod gets an IP within the cluster address space</a:t>
            </a:r>
          </a:p>
          <a:p>
            <a:r>
              <a:rPr lang="en-US" sz="3200" dirty="0"/>
              <a:t>They can container 1 or more containers</a:t>
            </a:r>
          </a:p>
          <a:p>
            <a:r>
              <a:rPr lang="en-US" sz="3200" dirty="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Network</a:t>
            </a:r>
            <a:r>
              <a:rPr lang="en-US" sz="24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sz="quarter" idx="10"/>
          </p:nvPr>
        </p:nvSpPr>
        <p:spPr>
          <a:xfrm>
            <a:off x="274702" y="1211287"/>
            <a:ext cx="4229481" cy="4708981"/>
          </a:xfrm>
        </p:spPr>
        <p:txBody>
          <a:bodyPr/>
          <a:lstStyle/>
          <a:p>
            <a:r>
              <a:rPr lang="en-US" sz="2800" dirty="0"/>
              <a:t>Pods can come and go, so you need a stable IP to access your pods</a:t>
            </a:r>
          </a:p>
          <a:p>
            <a:r>
              <a:rPr lang="en-US" sz="2800" dirty="0"/>
              <a:t>Services and cluster DNS enables Service Discover in K8S</a:t>
            </a:r>
          </a:p>
          <a:p>
            <a:r>
              <a:rPr lang="en-US" sz="2800" dirty="0"/>
              <a:t>A service provides stable IP for clients</a:t>
            </a:r>
          </a:p>
          <a:p>
            <a:r>
              <a:rPr lang="en-US" sz="2800" dirty="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selector =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lookup </a:t>
            </a:r>
          </a:p>
          <a:p>
            <a:pPr>
              <a:lnSpc>
                <a:spcPct val="90000"/>
              </a:lnSpc>
              <a:spcAft>
                <a:spcPts val="600"/>
              </a:spcAft>
            </a:pP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todo</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api</a:t>
            </a:r>
            <a:r>
              <a:rPr lang="en-US" sz="1600" dirty="0">
                <a:gradFill>
                  <a:gsLst>
                    <a:gs pos="2917">
                      <a:schemeClr val="tx1"/>
                    </a:gs>
                    <a:gs pos="30000">
                      <a:schemeClr val="tx1"/>
                    </a:gs>
                  </a:gsLst>
                  <a:lin ang="5400000" scaled="0"/>
                </a:gradFill>
              </a:rPr>
              <a:t>-service”</a:t>
            </a:r>
          </a:p>
          <a:p>
            <a:pPr>
              <a:lnSpc>
                <a:spcPct val="90000"/>
              </a:lnSpc>
              <a:spcAft>
                <a:spcPts val="600"/>
              </a:spcAft>
            </a:pPr>
            <a:r>
              <a:rPr lang="en-US" sz="1600" dirty="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Todo</a:t>
            </a:r>
            <a:r>
              <a:rPr lang="en-US" dirty="0"/>
              <a:t> Application</a:t>
            </a:r>
          </a:p>
        </p:txBody>
      </p:sp>
      <p:sp>
        <p:nvSpPr>
          <p:cNvPr id="5" name="Text Placeholder 4"/>
          <p:cNvSpPr>
            <a:spLocks noGrp="1"/>
          </p:cNvSpPr>
          <p:nvPr>
            <p:ph type="body" sz="quarter" idx="10"/>
          </p:nvPr>
        </p:nvSpPr>
        <p:spPr>
          <a:xfrm>
            <a:off x="274702" y="1211287"/>
            <a:ext cx="4308873" cy="4881336"/>
          </a:xfrm>
        </p:spPr>
        <p:txBody>
          <a:bodyPr/>
          <a:lstStyle/>
          <a:p>
            <a:r>
              <a:rPr lang="en-US" sz="2800" dirty="0"/>
              <a:t>Simple Micro-service based application</a:t>
            </a:r>
          </a:p>
          <a:p>
            <a:r>
              <a:rPr lang="en-US" sz="2800" dirty="0" err="1"/>
              <a:t>ReactJS</a:t>
            </a:r>
            <a:r>
              <a:rPr lang="en-US" sz="2800" dirty="0"/>
              <a:t> UI</a:t>
            </a:r>
          </a:p>
          <a:p>
            <a:r>
              <a:rPr lang="en-US" sz="2800" dirty="0"/>
              <a:t>Java </a:t>
            </a:r>
            <a:r>
              <a:rPr lang="en-US" sz="2800" dirty="0" err="1"/>
              <a:t>Springboot</a:t>
            </a:r>
            <a:r>
              <a:rPr lang="en-US" sz="2800" dirty="0"/>
              <a:t> </a:t>
            </a:r>
            <a:r>
              <a:rPr lang="en-US" sz="2800" dirty="0" err="1"/>
              <a:t>TodoItem</a:t>
            </a:r>
            <a:r>
              <a:rPr lang="en-US" sz="2800" dirty="0"/>
              <a:t> API</a:t>
            </a:r>
          </a:p>
          <a:p>
            <a:r>
              <a:rPr lang="en-US" sz="2800" dirty="0" err="1"/>
              <a:t>NodeJS</a:t>
            </a:r>
            <a:r>
              <a:rPr lang="en-US" sz="2800" dirty="0"/>
              <a:t> User API</a:t>
            </a:r>
          </a:p>
          <a:p>
            <a:r>
              <a:rPr lang="en-US" sz="2800" dirty="0"/>
              <a:t>MongoDB for the database</a:t>
            </a:r>
          </a:p>
          <a:p>
            <a:r>
              <a:rPr lang="en-US" sz="2800" dirty="0"/>
              <a:t>Supports OpenID Connect/OAuth2 with Azure AD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EB98-8525-2B49-8FA7-03BA009866D5}"/>
              </a:ext>
            </a:extLst>
          </p:cNvPr>
          <p:cNvSpPr>
            <a:spLocks noGrp="1"/>
          </p:cNvSpPr>
          <p:nvPr>
            <p:ph type="title"/>
          </p:nvPr>
        </p:nvSpPr>
        <p:spPr/>
        <p:txBody>
          <a:bodyPr/>
          <a:lstStyle/>
          <a:p>
            <a:r>
              <a:rPr lang="en-US" dirty="0"/>
              <a:t>Services</a:t>
            </a:r>
          </a:p>
        </p:txBody>
      </p:sp>
      <p:sp>
        <p:nvSpPr>
          <p:cNvPr id="3" name="Text Placeholder 2">
            <a:extLst>
              <a:ext uri="{FF2B5EF4-FFF2-40B4-BE49-F238E27FC236}">
                <a16:creationId xmlns:a16="http://schemas.microsoft.com/office/drawing/2014/main" id="{B3A61F19-E271-5A40-9A34-AD24F0AFF2B6}"/>
              </a:ext>
            </a:extLst>
          </p:cNvPr>
          <p:cNvSpPr>
            <a:spLocks noGrp="1"/>
          </p:cNvSpPr>
          <p:nvPr>
            <p:ph type="body" sz="quarter" idx="10"/>
          </p:nvPr>
        </p:nvSpPr>
        <p:spPr>
          <a:xfrm>
            <a:off x="274639" y="1023717"/>
            <a:ext cx="11143575" cy="6092190"/>
          </a:xfrm>
        </p:spPr>
        <p:txBody>
          <a:bodyPr/>
          <a:lstStyle/>
          <a:p>
            <a:r>
              <a:rPr lang="en-US" dirty="0"/>
              <a:t>5 types of services</a:t>
            </a:r>
          </a:p>
          <a:p>
            <a:pPr lvl="1"/>
            <a:r>
              <a:rPr lang="en-US" dirty="0" err="1"/>
              <a:t>ClusterIP</a:t>
            </a:r>
            <a:endParaRPr lang="en-US" dirty="0"/>
          </a:p>
          <a:p>
            <a:pPr lvl="2"/>
            <a:r>
              <a:rPr lang="en-US" dirty="0"/>
              <a:t>The default.  Service IP is private to the cluster.  Most of your services will be </a:t>
            </a:r>
            <a:r>
              <a:rPr lang="en-US" dirty="0" err="1"/>
              <a:t>ClusterIP</a:t>
            </a:r>
            <a:r>
              <a:rPr lang="en-US" dirty="0"/>
              <a:t>.</a:t>
            </a:r>
          </a:p>
          <a:p>
            <a:pPr lvl="1"/>
            <a:r>
              <a:rPr lang="en-US" dirty="0" err="1"/>
              <a:t>NodePort</a:t>
            </a:r>
            <a:endParaRPr lang="en-US" dirty="0"/>
          </a:p>
          <a:p>
            <a:pPr lvl="2"/>
            <a:r>
              <a:rPr lang="en-US" dirty="0"/>
              <a:t>Use when you have your own </a:t>
            </a:r>
            <a:r>
              <a:rPr lang="en-US" dirty="0" err="1"/>
              <a:t>LoadBalancer</a:t>
            </a:r>
            <a:endParaRPr lang="en-US" dirty="0"/>
          </a:p>
          <a:p>
            <a:pPr lvl="1"/>
            <a:r>
              <a:rPr lang="en-US" dirty="0" err="1"/>
              <a:t>LoadBalancer</a:t>
            </a:r>
            <a:endParaRPr lang="en-US" dirty="0"/>
          </a:p>
          <a:p>
            <a:pPr lvl="2"/>
            <a:r>
              <a:rPr lang="en-US" dirty="0"/>
              <a:t>Cloud Provider provisions a </a:t>
            </a:r>
            <a:r>
              <a:rPr lang="en-US" dirty="0" err="1"/>
              <a:t>LoadBalancer</a:t>
            </a:r>
            <a:r>
              <a:rPr lang="en-US" dirty="0"/>
              <a:t> </a:t>
            </a:r>
          </a:p>
          <a:p>
            <a:pPr lvl="1"/>
            <a:r>
              <a:rPr lang="en-US" dirty="0" err="1"/>
              <a:t>ExternalName</a:t>
            </a:r>
            <a:endParaRPr lang="en-US" dirty="0"/>
          </a:p>
          <a:p>
            <a:pPr lvl="2"/>
            <a:r>
              <a:rPr lang="en-US" dirty="0"/>
              <a:t>Used to bind to external services (e.g. Your database that resides outside the K8S cluster)</a:t>
            </a:r>
          </a:p>
          <a:p>
            <a:pPr lvl="1"/>
            <a:r>
              <a:rPr lang="en-US" dirty="0"/>
              <a:t>Headless </a:t>
            </a:r>
          </a:p>
          <a:p>
            <a:pPr lvl="2"/>
            <a:r>
              <a:rPr lang="en-US" dirty="0"/>
              <a:t>A Service without an IP.  Sometime, you want to know the IPs of the Pods, not the service, but you still want to do DNS lookup using a well-known name.</a:t>
            </a:r>
          </a:p>
        </p:txBody>
      </p:sp>
    </p:spTree>
    <p:extLst>
      <p:ext uri="{BB962C8B-B14F-4D97-AF65-F5344CB8AC3E}">
        <p14:creationId xmlns:p14="http://schemas.microsoft.com/office/powerpoint/2010/main" val="420805171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and </a:t>
            </a:r>
            <a:r>
              <a:rPr lang="en-US" dirty="0" err="1"/>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a:t>Deployments enable you to do controlled rollouts of your pods</a:t>
            </a:r>
          </a:p>
          <a:p>
            <a:r>
              <a:rPr lang="en-US" sz="2800" dirty="0"/>
              <a:t>When you create a deployment, a </a:t>
            </a:r>
            <a:r>
              <a:rPr lang="en-US" sz="2800" dirty="0" err="1"/>
              <a:t>replicaset</a:t>
            </a:r>
            <a:r>
              <a:rPr lang="en-US" sz="2800" dirty="0"/>
              <a:t> is automatically created, the </a:t>
            </a:r>
            <a:r>
              <a:rPr lang="en-US" sz="2800" dirty="0" err="1"/>
              <a:t>replicaset</a:t>
            </a:r>
            <a:r>
              <a:rPr lang="en-US" sz="2800" dirty="0"/>
              <a:t> supervises many instances of your pods should be deployed</a:t>
            </a:r>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chemeClr val="tx1"/>
                </a:solidFill>
                <a:ea typeface="Segoe UI" pitchFamily="34" charset="0"/>
                <a:cs typeface="Segoe UI" pitchFamily="34" charset="0"/>
              </a:rPr>
              <a:t>ReplicaSets</a:t>
            </a:r>
            <a:endParaRPr lang="en-US" sz="2000" dirty="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--replicas=3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Events</a:t>
            </a:r>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a:t>From “Kubernetes in Action” by Manning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Volumes</a:t>
            </a:r>
          </a:p>
        </p:txBody>
      </p:sp>
      <p:sp>
        <p:nvSpPr>
          <p:cNvPr id="3" name="Text Placeholder 2"/>
          <p:cNvSpPr>
            <a:spLocks noGrp="1"/>
          </p:cNvSpPr>
          <p:nvPr>
            <p:ph type="body" sz="quarter" idx="10"/>
          </p:nvPr>
        </p:nvSpPr>
        <p:spPr>
          <a:xfrm>
            <a:off x="274702" y="1211287"/>
            <a:ext cx="4003384" cy="5783238"/>
          </a:xfrm>
        </p:spPr>
        <p:txBody>
          <a:bodyPr/>
          <a:lstStyle/>
          <a:p>
            <a:r>
              <a:rPr lang="en-US" sz="2800" dirty="0"/>
              <a:t>Persistent Volumes are resources to specify how storage volumes are made available to pods</a:t>
            </a:r>
          </a:p>
          <a:p>
            <a:r>
              <a:rPr lang="en-US" sz="2800" dirty="0"/>
              <a:t>The containers in your pods mount these volumes to a path in their filesystem</a:t>
            </a:r>
          </a:p>
          <a:p>
            <a:r>
              <a:rPr lang="en-US" sz="2800" dirty="0"/>
              <a:t>K8S supports many volume types</a:t>
            </a:r>
          </a:p>
          <a:p>
            <a:pPr lvl="1"/>
            <a:r>
              <a:rPr lang="en-US" sz="2400" dirty="0">
                <a:hlinkClick r:id="rId2"/>
              </a:rPr>
              <a:t>https://kubernetes.io/docs/concepts/storage/volumes/</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9CC634-87A7-3548-AECB-E4DF033391E0}"/>
              </a:ext>
            </a:extLst>
          </p:cNvPr>
          <p:cNvSpPr txBox="1"/>
          <p:nvPr/>
        </p:nvSpPr>
        <p:spPr>
          <a:xfrm>
            <a:off x="6219421" y="4935416"/>
            <a:ext cx="5765168"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PVC to PV is 1-to-1</a:t>
            </a:r>
          </a:p>
          <a:p>
            <a:pPr>
              <a:lnSpc>
                <a:spcPct val="90000"/>
              </a:lnSpc>
              <a:spcAft>
                <a:spcPts val="600"/>
              </a:spcAft>
            </a:pPr>
            <a:r>
              <a:rPr lang="en-US" sz="2400" dirty="0">
                <a:gradFill>
                  <a:gsLst>
                    <a:gs pos="2917">
                      <a:schemeClr val="tx1"/>
                    </a:gs>
                    <a:gs pos="30000">
                      <a:schemeClr val="tx1"/>
                    </a:gs>
                  </a:gsLst>
                  <a:lin ang="5400000" scaled="0"/>
                </a:gradFill>
              </a:rPr>
              <a:t>Pod to PVC can be *-1 depending on access</a:t>
            </a:r>
          </a:p>
        </p:txBody>
      </p:sp>
    </p:spTree>
    <p:extLst>
      <p:ext uri="{BB962C8B-B14F-4D97-AF65-F5344CB8AC3E}">
        <p14:creationId xmlns:p14="http://schemas.microsoft.com/office/powerpoint/2010/main" val="58156868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B934-D7C6-2144-A833-713E5641A95F}"/>
              </a:ext>
            </a:extLst>
          </p:cNvPr>
          <p:cNvSpPr>
            <a:spLocks noGrp="1"/>
          </p:cNvSpPr>
          <p:nvPr>
            <p:ph type="title"/>
          </p:nvPr>
        </p:nvSpPr>
        <p:spPr/>
        <p:txBody>
          <a:bodyPr/>
          <a:lstStyle/>
          <a:p>
            <a:r>
              <a:rPr lang="en-US" dirty="0"/>
              <a:t>Static vs Dynamic Provisioning</a:t>
            </a:r>
          </a:p>
        </p:txBody>
      </p:sp>
      <p:sp>
        <p:nvSpPr>
          <p:cNvPr id="3" name="Text Placeholder 2">
            <a:extLst>
              <a:ext uri="{FF2B5EF4-FFF2-40B4-BE49-F238E27FC236}">
                <a16:creationId xmlns:a16="http://schemas.microsoft.com/office/drawing/2014/main" id="{D05001C6-DCB4-7D40-8EEC-E7C9130E2B0C}"/>
              </a:ext>
            </a:extLst>
          </p:cNvPr>
          <p:cNvSpPr>
            <a:spLocks noGrp="1"/>
          </p:cNvSpPr>
          <p:nvPr>
            <p:ph type="body" sz="quarter" idx="10"/>
          </p:nvPr>
        </p:nvSpPr>
        <p:spPr>
          <a:xfrm>
            <a:off x="274702" y="1211287"/>
            <a:ext cx="11888787" cy="3373231"/>
          </a:xfrm>
        </p:spPr>
        <p:txBody>
          <a:bodyPr/>
          <a:lstStyle/>
          <a:p>
            <a:r>
              <a:rPr lang="en-US" dirty="0"/>
              <a:t>If the cluster admin creates a </a:t>
            </a:r>
            <a:r>
              <a:rPr lang="en-US" dirty="0" err="1"/>
              <a:t>PersistentVolume</a:t>
            </a:r>
            <a:r>
              <a:rPr lang="en-US" dirty="0"/>
              <a:t>, this is static provisioning</a:t>
            </a:r>
          </a:p>
          <a:p>
            <a:pPr lvl="1"/>
            <a:r>
              <a:rPr lang="en-US" dirty="0"/>
              <a:t>The cluster admin needs to make decisions about the size of the volume</a:t>
            </a:r>
          </a:p>
          <a:p>
            <a:r>
              <a:rPr lang="en-US" dirty="0"/>
              <a:t>Persistent Volumes can be provisioned dynamically based on what is requested in a </a:t>
            </a:r>
            <a:r>
              <a:rPr lang="en-US" dirty="0" err="1"/>
              <a:t>PersistentVolumeClaim</a:t>
            </a:r>
            <a:endParaRPr lang="en-US" dirty="0"/>
          </a:p>
          <a:p>
            <a:r>
              <a:rPr lang="en-US" dirty="0"/>
              <a:t>This requires </a:t>
            </a:r>
            <a:r>
              <a:rPr lang="en-US" dirty="0" err="1"/>
              <a:t>StorageClasses</a:t>
            </a:r>
            <a:endParaRPr lang="en-US" dirty="0"/>
          </a:p>
        </p:txBody>
      </p:sp>
    </p:spTree>
    <p:extLst>
      <p:ext uri="{BB962C8B-B14F-4D97-AF65-F5344CB8AC3E}">
        <p14:creationId xmlns:p14="http://schemas.microsoft.com/office/powerpoint/2010/main" val="66399364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Class</a:t>
            </a:r>
          </a:p>
        </p:txBody>
      </p:sp>
      <p:sp>
        <p:nvSpPr>
          <p:cNvPr id="3" name="Text Placeholder 2"/>
          <p:cNvSpPr>
            <a:spLocks noGrp="1"/>
          </p:cNvSpPr>
          <p:nvPr>
            <p:ph type="body" sz="quarter" idx="10"/>
          </p:nvPr>
        </p:nvSpPr>
        <p:spPr>
          <a:xfrm>
            <a:off x="274703" y="1211287"/>
            <a:ext cx="3415554" cy="5650778"/>
          </a:xfrm>
        </p:spPr>
        <p:txBody>
          <a:bodyPr/>
          <a:lstStyle/>
          <a:p>
            <a:r>
              <a:rPr lang="en-US" sz="2400" dirty="0"/>
              <a:t>Storage classes are means for cluster admins to define different classes of storage for developers to use e.g. disk speed, capacity, </a:t>
            </a:r>
            <a:r>
              <a:rPr lang="en-US" sz="2400" dirty="0" err="1"/>
              <a:t>etc</a:t>
            </a:r>
            <a:endParaRPr lang="en-US" sz="2400" dirty="0"/>
          </a:p>
          <a:p>
            <a:r>
              <a:rPr lang="en-US" sz="2400" dirty="0"/>
              <a:t>Developers can then request storage of a specific class in their PVC</a:t>
            </a:r>
          </a:p>
          <a:p>
            <a:r>
              <a:rPr lang="en-US" sz="2400" dirty="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a:latin typeface="Courier New" charset="0"/>
                <a:ea typeface="Courier New" charset="0"/>
                <a:cs typeface="Courier New" charset="0"/>
              </a:rPr>
              <a:t>storageclasses</a:t>
            </a:r>
            <a:endParaRPr lang="en-US" sz="2200" b="1" dirty="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PROVISIONER</a:t>
            </a:r>
          </a:p>
          <a:p>
            <a:r>
              <a:rPr lang="en-US" sz="2200" b="1" dirty="0">
                <a:latin typeface="Courier New" charset="0"/>
                <a:ea typeface="Courier New" charset="0"/>
                <a:cs typeface="Courier New" charset="0"/>
              </a:rPr>
              <a:t>default (default)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a:p>
            <a:r>
              <a:rPr lang="en-US" sz="2200" b="1" dirty="0">
                <a:latin typeface="Courier New" charset="0"/>
                <a:ea typeface="Courier New" charset="0"/>
                <a:cs typeface="Courier New" charset="0"/>
              </a:rPr>
              <a:t>managed-premium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Storage Class for AKS</a:t>
            </a:r>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storage.k8s.io/v1</a:t>
            </a:r>
          </a:p>
          <a:p>
            <a:pPr marL="0" indent="0">
              <a:buNone/>
            </a:pPr>
            <a:r>
              <a:rPr lang="en-US" sz="2000" b="1" dirty="0">
                <a:latin typeface="Courier New" charset="0"/>
                <a:ea typeface="Courier New" charset="0"/>
                <a:cs typeface="Courier New" charset="0"/>
              </a:rPr>
              <a:t>kind: </a:t>
            </a:r>
            <a:r>
              <a:rPr lang="en-US" sz="2000" b="1" dirty="0" err="1">
                <a:latin typeface="Courier New" charset="0"/>
                <a:ea typeface="Courier New" charset="0"/>
                <a:cs typeface="Courier New" charset="0"/>
              </a:rPr>
              <a:t>StorageClass</a:t>
            </a: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storageclass.beta.kubernetes.io</a:t>
            </a:r>
            <a:r>
              <a:rPr lang="en-US" sz="2000" b="1" dirty="0">
                <a:latin typeface="Courier New" charset="0"/>
                <a:ea typeface="Courier New" charset="0"/>
                <a:cs typeface="Courier New" charset="0"/>
              </a:rPr>
              <a:t>/is-default-class: "true" ... </a:t>
            </a:r>
          </a:p>
          <a:p>
            <a:pPr marL="0" indent="0">
              <a:buNone/>
            </a:pPr>
            <a:r>
              <a:rPr lang="en-US" sz="2000" b="1" dirty="0">
                <a:latin typeface="Courier New" charset="0"/>
                <a:ea typeface="Courier New" charset="0"/>
                <a:cs typeface="Courier New" charset="0"/>
              </a:rPr>
              <a:t>  labels:    </a:t>
            </a:r>
          </a:p>
          <a:p>
            <a:pPr marL="0" indent="0">
              <a:buNone/>
            </a:pP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name: default</a:t>
            </a:r>
          </a:p>
          <a:p>
            <a:pPr marL="0" indent="0">
              <a:buNone/>
            </a:pPr>
            <a:r>
              <a:rPr lang="en-US" sz="2000" b="1" dirty="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kind: Managed  </a:t>
            </a:r>
          </a:p>
          <a:p>
            <a:pPr marL="0" indent="0">
              <a:buNone/>
            </a:pP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Standard_LRS</a:t>
            </a:r>
            <a:endParaRPr lang="en-US" sz="2000" b="1" dirty="0">
              <a:solidFill>
                <a:srgbClr val="FF0000"/>
              </a:solidFill>
              <a:latin typeface="Courier New" charset="0"/>
              <a:ea typeface="Courier New" charset="0"/>
              <a:cs typeface="Courier New" charset="0"/>
            </a:endParaRPr>
          </a:p>
          <a:p>
            <a:pPr marL="0" indent="0">
              <a:buNone/>
            </a:pPr>
            <a:r>
              <a:rPr lang="en-US" sz="2000" b="1" dirty="0" err="1">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kubernetes.io</a:t>
            </a:r>
            <a:r>
              <a:rPr lang="en-US" sz="2000" b="1" dirty="0">
                <a:solidFill>
                  <a:srgbClr val="FF0000"/>
                </a:solidFill>
                <a:latin typeface="Courier New" charset="0"/>
                <a:ea typeface="Courier New" charset="0"/>
                <a:cs typeface="Courier New" charset="0"/>
              </a:rPr>
              <a:t>/azure-disk</a:t>
            </a:r>
          </a:p>
          <a:p>
            <a:pPr marL="0" indent="0">
              <a:buNone/>
            </a:pPr>
            <a:r>
              <a:rPr lang="en-US" sz="2000" b="1" dirty="0" err="1">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E7A5-0DCB-E14D-9CAD-B21FA2FD992D}"/>
              </a:ext>
            </a:extLst>
          </p:cNvPr>
          <p:cNvSpPr>
            <a:spLocks noGrp="1"/>
          </p:cNvSpPr>
          <p:nvPr>
            <p:ph type="title"/>
          </p:nvPr>
        </p:nvSpPr>
        <p:spPr/>
        <p:txBody>
          <a:bodyPr/>
          <a:lstStyle/>
          <a:p>
            <a:r>
              <a:rPr lang="en-US" dirty="0"/>
              <a:t>What user are you running as?</a:t>
            </a:r>
          </a:p>
        </p:txBody>
      </p:sp>
      <p:sp>
        <p:nvSpPr>
          <p:cNvPr id="3" name="Text Placeholder 2">
            <a:extLst>
              <a:ext uri="{FF2B5EF4-FFF2-40B4-BE49-F238E27FC236}">
                <a16:creationId xmlns:a16="http://schemas.microsoft.com/office/drawing/2014/main" id="{B8D64888-5B19-E548-BA93-2B65FD62EBAE}"/>
              </a:ext>
            </a:extLst>
          </p:cNvPr>
          <p:cNvSpPr>
            <a:spLocks noGrp="1"/>
          </p:cNvSpPr>
          <p:nvPr>
            <p:ph type="body" sz="quarter" idx="10"/>
          </p:nvPr>
        </p:nvSpPr>
        <p:spPr>
          <a:xfrm>
            <a:off x="274702" y="1363686"/>
            <a:ext cx="11888787" cy="3619452"/>
          </a:xfrm>
        </p:spPr>
        <p:txBody>
          <a:bodyPr/>
          <a:lstStyle/>
          <a:p>
            <a:r>
              <a:rPr lang="en-US" dirty="0"/>
              <a:t>The process within containers by default, run as root</a:t>
            </a:r>
          </a:p>
          <a:p>
            <a:r>
              <a:rPr lang="en-US" dirty="0"/>
              <a:t>Much as possible, you do not want to run as root</a:t>
            </a:r>
          </a:p>
          <a:p>
            <a:r>
              <a:rPr lang="en-US" dirty="0"/>
              <a:t>Problem:  Volumes are mounted with root ownership</a:t>
            </a:r>
          </a:p>
          <a:p>
            <a:r>
              <a:rPr lang="en-US" dirty="0"/>
              <a:t>Solution?  Well, not so straight forward as it depends the volume type.</a:t>
            </a:r>
          </a:p>
          <a:p>
            <a:r>
              <a:rPr lang="en-US" dirty="0"/>
              <a:t>Let’s see the examples in k8s-bootcamp/storage</a:t>
            </a:r>
          </a:p>
        </p:txBody>
      </p:sp>
    </p:spTree>
    <p:extLst>
      <p:ext uri="{BB962C8B-B14F-4D97-AF65-F5344CB8AC3E}">
        <p14:creationId xmlns:p14="http://schemas.microsoft.com/office/powerpoint/2010/main" val="279034293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2150030236"/>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 Rule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05512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A1F0-65D0-4E4A-A00E-A582F2E28C7F}"/>
              </a:ext>
            </a:extLst>
          </p:cNvPr>
          <p:cNvSpPr>
            <a:spLocks noGrp="1"/>
          </p:cNvSpPr>
          <p:nvPr>
            <p:ph type="title"/>
          </p:nvPr>
        </p:nvSpPr>
        <p:spPr/>
        <p:txBody>
          <a:bodyPr/>
          <a:lstStyle/>
          <a:p>
            <a:r>
              <a:rPr lang="en-US" dirty="0" err="1"/>
              <a:t>ConfigMaps</a:t>
            </a:r>
            <a:r>
              <a:rPr lang="en-US" dirty="0"/>
              <a:t> and Secrets</a:t>
            </a:r>
          </a:p>
        </p:txBody>
      </p:sp>
      <p:sp>
        <p:nvSpPr>
          <p:cNvPr id="3" name="Text Placeholder 2">
            <a:extLst>
              <a:ext uri="{FF2B5EF4-FFF2-40B4-BE49-F238E27FC236}">
                <a16:creationId xmlns:a16="http://schemas.microsoft.com/office/drawing/2014/main" id="{E4E9DC6F-A29A-5B45-A94F-EA75F3C1B747}"/>
              </a:ext>
            </a:extLst>
          </p:cNvPr>
          <p:cNvSpPr>
            <a:spLocks noGrp="1"/>
          </p:cNvSpPr>
          <p:nvPr>
            <p:ph type="body" sz="quarter" idx="10"/>
          </p:nvPr>
        </p:nvSpPr>
        <p:spPr>
          <a:xfrm>
            <a:off x="274702" y="1211287"/>
            <a:ext cx="11888787" cy="4271939"/>
          </a:xfrm>
        </p:spPr>
        <p:txBody>
          <a:bodyPr/>
          <a:lstStyle/>
          <a:p>
            <a:r>
              <a:rPr lang="en-US" dirty="0"/>
              <a:t>12 Factor App #3</a:t>
            </a:r>
          </a:p>
          <a:p>
            <a:pPr lvl="1"/>
            <a:r>
              <a:rPr lang="en-US" dirty="0"/>
              <a:t>“Store </a:t>
            </a:r>
            <a:r>
              <a:rPr lang="en-US" dirty="0" err="1"/>
              <a:t>config</a:t>
            </a:r>
            <a:r>
              <a:rPr lang="en-US" dirty="0"/>
              <a:t> in the environment”</a:t>
            </a:r>
          </a:p>
          <a:p>
            <a:r>
              <a:rPr lang="en-US" dirty="0"/>
              <a:t>Two resources (very similar):</a:t>
            </a:r>
          </a:p>
          <a:p>
            <a:pPr lvl="1"/>
            <a:r>
              <a:rPr lang="en-US" dirty="0" err="1"/>
              <a:t>ConfigMap</a:t>
            </a:r>
            <a:endParaRPr lang="en-US" dirty="0"/>
          </a:p>
          <a:p>
            <a:pPr lvl="1"/>
            <a:r>
              <a:rPr lang="en-US" dirty="0"/>
              <a:t>Secrets (base64 encoded)</a:t>
            </a:r>
          </a:p>
          <a:p>
            <a:r>
              <a:rPr lang="en-US" dirty="0"/>
              <a:t>The </a:t>
            </a:r>
            <a:r>
              <a:rPr lang="en-US" dirty="0" err="1"/>
              <a:t>config</a:t>
            </a:r>
            <a:r>
              <a:rPr lang="en-US" dirty="0"/>
              <a:t>/secret can be exposed as:</a:t>
            </a:r>
          </a:p>
          <a:p>
            <a:pPr lvl="1"/>
            <a:r>
              <a:rPr lang="en-US" dirty="0"/>
              <a:t>Environment variables (use going forward)</a:t>
            </a:r>
          </a:p>
          <a:p>
            <a:pPr lvl="1"/>
            <a:r>
              <a:rPr lang="en-US" dirty="0"/>
              <a:t>Volumes (used for legacy apps e.g. existing spring </a:t>
            </a:r>
            <a:r>
              <a:rPr lang="en-US" dirty="0" err="1"/>
              <a:t>application.properties</a:t>
            </a:r>
            <a:r>
              <a:rPr lang="en-US" dirty="0"/>
              <a:t>)</a:t>
            </a:r>
          </a:p>
        </p:txBody>
      </p:sp>
    </p:spTree>
    <p:extLst>
      <p:ext uri="{BB962C8B-B14F-4D97-AF65-F5344CB8AC3E}">
        <p14:creationId xmlns:p14="http://schemas.microsoft.com/office/powerpoint/2010/main" val="7180764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4594-4A9D-7145-9922-2CAAF2F2A0AE}"/>
              </a:ext>
            </a:extLst>
          </p:cNvPr>
          <p:cNvSpPr>
            <a:spLocks noGrp="1"/>
          </p:cNvSpPr>
          <p:nvPr>
            <p:ph type="title"/>
          </p:nvPr>
        </p:nvSpPr>
        <p:spPr/>
        <p:txBody>
          <a:bodyPr/>
          <a:lstStyle/>
          <a:p>
            <a:r>
              <a:rPr lang="en-US" dirty="0" err="1"/>
              <a:t>DaemonSets</a:t>
            </a:r>
            <a:endParaRPr lang="en-US" dirty="0"/>
          </a:p>
        </p:txBody>
      </p:sp>
      <p:sp>
        <p:nvSpPr>
          <p:cNvPr id="3" name="Text Placeholder 2">
            <a:extLst>
              <a:ext uri="{FF2B5EF4-FFF2-40B4-BE49-F238E27FC236}">
                <a16:creationId xmlns:a16="http://schemas.microsoft.com/office/drawing/2014/main" id="{BD9605D6-6B78-BC45-AA41-E64270F1F366}"/>
              </a:ext>
            </a:extLst>
          </p:cNvPr>
          <p:cNvSpPr>
            <a:spLocks noGrp="1"/>
          </p:cNvSpPr>
          <p:nvPr>
            <p:ph type="body" sz="quarter" idx="10"/>
          </p:nvPr>
        </p:nvSpPr>
        <p:spPr>
          <a:xfrm>
            <a:off x="274702" y="1211287"/>
            <a:ext cx="11888787" cy="5515356"/>
          </a:xfrm>
        </p:spPr>
        <p:txBody>
          <a:bodyPr/>
          <a:lstStyle/>
          <a:p>
            <a:r>
              <a:rPr lang="en-US" dirty="0"/>
              <a:t>Often you will want to schedule one pod on every node</a:t>
            </a:r>
          </a:p>
          <a:p>
            <a:r>
              <a:rPr lang="en-US" dirty="0"/>
              <a:t>Such a pod is often called a system pod because they perform system specific duties</a:t>
            </a:r>
          </a:p>
          <a:p>
            <a:r>
              <a:rPr lang="en-US" dirty="0"/>
              <a:t>For example, </a:t>
            </a:r>
          </a:p>
          <a:p>
            <a:pPr lvl="1"/>
            <a:r>
              <a:rPr lang="en-US" dirty="0"/>
              <a:t>Log aggregation</a:t>
            </a:r>
          </a:p>
          <a:p>
            <a:pPr lvl="1"/>
            <a:r>
              <a:rPr lang="en-US" dirty="0"/>
              <a:t>Monitoring</a:t>
            </a:r>
          </a:p>
          <a:p>
            <a:pPr lvl="1"/>
            <a:r>
              <a:rPr lang="en-US" dirty="0"/>
              <a:t>Security Event Monitoring</a:t>
            </a:r>
          </a:p>
          <a:p>
            <a:pPr lvl="1"/>
            <a:r>
              <a:rPr lang="en-US" dirty="0" err="1"/>
              <a:t>Etc</a:t>
            </a:r>
            <a:endParaRPr lang="en-US" dirty="0"/>
          </a:p>
          <a:p>
            <a:r>
              <a:rPr lang="en-US" dirty="0"/>
              <a:t>See k8s-bootcamp/</a:t>
            </a:r>
            <a:r>
              <a:rPr lang="en-US" dirty="0" err="1"/>
              <a:t>daemonsets</a:t>
            </a:r>
            <a:endParaRPr lang="en-US" dirty="0"/>
          </a:p>
          <a:p>
            <a:endParaRPr lang="en-US" dirty="0"/>
          </a:p>
        </p:txBody>
      </p:sp>
    </p:spTree>
    <p:extLst>
      <p:ext uri="{BB962C8B-B14F-4D97-AF65-F5344CB8AC3E}">
        <p14:creationId xmlns:p14="http://schemas.microsoft.com/office/powerpoint/2010/main" val="3952124872"/>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D136-5BB8-2A47-91FA-6E9577E40BFA}"/>
              </a:ext>
            </a:extLst>
          </p:cNvPr>
          <p:cNvSpPr>
            <a:spLocks noGrp="1"/>
          </p:cNvSpPr>
          <p:nvPr>
            <p:ph type="title"/>
          </p:nvPr>
        </p:nvSpPr>
        <p:spPr/>
        <p:txBody>
          <a:bodyPr/>
          <a:lstStyle/>
          <a:p>
            <a:r>
              <a:rPr lang="en-US" dirty="0"/>
              <a:t>Jobs</a:t>
            </a:r>
          </a:p>
        </p:txBody>
      </p:sp>
      <p:sp>
        <p:nvSpPr>
          <p:cNvPr id="3" name="Text Placeholder 2">
            <a:extLst>
              <a:ext uri="{FF2B5EF4-FFF2-40B4-BE49-F238E27FC236}">
                <a16:creationId xmlns:a16="http://schemas.microsoft.com/office/drawing/2014/main" id="{951EEB19-3C08-BA4D-A9BD-4890E8D0AD47}"/>
              </a:ext>
            </a:extLst>
          </p:cNvPr>
          <p:cNvSpPr>
            <a:spLocks noGrp="1"/>
          </p:cNvSpPr>
          <p:nvPr>
            <p:ph type="body" sz="quarter" idx="10"/>
          </p:nvPr>
        </p:nvSpPr>
        <p:spPr>
          <a:xfrm>
            <a:off x="274702" y="1211287"/>
            <a:ext cx="11888787" cy="3730252"/>
          </a:xfrm>
        </p:spPr>
        <p:txBody>
          <a:bodyPr/>
          <a:lstStyle/>
          <a:p>
            <a:r>
              <a:rPr lang="en-US" dirty="0"/>
              <a:t>Jobs are those processes that run to completion</a:t>
            </a:r>
          </a:p>
          <a:p>
            <a:r>
              <a:rPr lang="en-US" dirty="0"/>
              <a:t>They can be scheduled (with </a:t>
            </a:r>
            <a:r>
              <a:rPr lang="en-US" dirty="0" err="1"/>
              <a:t>CronJobs</a:t>
            </a:r>
            <a:r>
              <a:rPr lang="en-US" dirty="0"/>
              <a:t>)</a:t>
            </a:r>
          </a:p>
          <a:p>
            <a:r>
              <a:rPr lang="en-US" dirty="0"/>
              <a:t>They can be parallelized</a:t>
            </a:r>
          </a:p>
          <a:p>
            <a:r>
              <a:rPr lang="en-US" dirty="0"/>
              <a:t>They either complete successfully or not</a:t>
            </a:r>
          </a:p>
          <a:p>
            <a:r>
              <a:rPr lang="en-US" dirty="0"/>
              <a:t>They can be configured to ”try again” up to XX times</a:t>
            </a:r>
          </a:p>
          <a:p>
            <a:r>
              <a:rPr lang="en-US" dirty="0"/>
              <a:t>See k8s-bootcamp/jobs</a:t>
            </a:r>
          </a:p>
        </p:txBody>
      </p:sp>
    </p:spTree>
    <p:extLst>
      <p:ext uri="{BB962C8B-B14F-4D97-AF65-F5344CB8AC3E}">
        <p14:creationId xmlns:p14="http://schemas.microsoft.com/office/powerpoint/2010/main" val="3097640151"/>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21EE-7DCF-4E4B-87B5-39F3D200AF2B}"/>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D1A9C4A3-72A1-9F4C-ACF7-952800E94E03}"/>
              </a:ext>
            </a:extLst>
          </p:cNvPr>
          <p:cNvSpPr>
            <a:spLocks noGrp="1"/>
          </p:cNvSpPr>
          <p:nvPr>
            <p:ph type="body" sz="quarter" idx="10"/>
          </p:nvPr>
        </p:nvSpPr>
        <p:spPr>
          <a:xfrm>
            <a:off x="274702" y="1211287"/>
            <a:ext cx="11888787" cy="4456605"/>
          </a:xfrm>
        </p:spPr>
        <p:txBody>
          <a:bodyPr/>
          <a:lstStyle/>
          <a:p>
            <a:r>
              <a:rPr lang="en-US" dirty="0"/>
              <a:t>Similar to deployments in that you can specify replicas and can do controlled upgrades and rollbacks</a:t>
            </a:r>
          </a:p>
          <a:p>
            <a:r>
              <a:rPr lang="en-US" dirty="0"/>
              <a:t>Different in that each pod has identity and the </a:t>
            </a:r>
            <a:r>
              <a:rPr lang="en-US" dirty="0" err="1"/>
              <a:t>PersistentVolumeClaims</a:t>
            </a:r>
            <a:r>
              <a:rPr lang="en-US" dirty="0"/>
              <a:t> have identity</a:t>
            </a:r>
          </a:p>
          <a:p>
            <a:r>
              <a:rPr lang="en-US" dirty="0"/>
              <a:t>Example:</a:t>
            </a:r>
          </a:p>
          <a:p>
            <a:pPr lvl="1"/>
            <a:r>
              <a:rPr lang="en-US" dirty="0"/>
              <a:t>MySQL cluster has a master node and replicated slaves</a:t>
            </a:r>
          </a:p>
          <a:p>
            <a:pPr lvl="1"/>
            <a:r>
              <a:rPr lang="en-US" dirty="0"/>
              <a:t>The master is read/write, the slaves are read-only</a:t>
            </a:r>
          </a:p>
          <a:p>
            <a:r>
              <a:rPr lang="en-US" dirty="0"/>
              <a:t>See k8s-bootcamp/</a:t>
            </a:r>
            <a:r>
              <a:rPr lang="en-US" dirty="0" err="1"/>
              <a:t>statefulsets</a:t>
            </a:r>
            <a:endParaRPr lang="en-US" dirty="0"/>
          </a:p>
        </p:txBody>
      </p:sp>
    </p:spTree>
    <p:extLst>
      <p:ext uri="{BB962C8B-B14F-4D97-AF65-F5344CB8AC3E}">
        <p14:creationId xmlns:p14="http://schemas.microsoft.com/office/powerpoint/2010/main" val="2238303245"/>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5EAB3-D974-1F4C-B03F-156CD785948E}"/>
              </a:ext>
            </a:extLst>
          </p:cNvPr>
          <p:cNvSpPr>
            <a:spLocks noGrp="1"/>
          </p:cNvSpPr>
          <p:nvPr>
            <p:ph type="title"/>
          </p:nvPr>
        </p:nvSpPr>
        <p:spPr/>
        <p:txBody>
          <a:bodyPr/>
          <a:lstStyle/>
          <a:p>
            <a:r>
              <a:rPr lang="en-US" dirty="0"/>
              <a:t>Securing Your Cluster</a:t>
            </a:r>
          </a:p>
        </p:txBody>
      </p:sp>
      <p:sp>
        <p:nvSpPr>
          <p:cNvPr id="3" name="Text Placeholder 2">
            <a:extLst>
              <a:ext uri="{FF2B5EF4-FFF2-40B4-BE49-F238E27FC236}">
                <a16:creationId xmlns:a16="http://schemas.microsoft.com/office/drawing/2014/main" id="{4AD39723-D5CA-AD43-8701-39CDA90103A0}"/>
              </a:ext>
            </a:extLst>
          </p:cNvPr>
          <p:cNvSpPr>
            <a:spLocks noGrp="1"/>
          </p:cNvSpPr>
          <p:nvPr>
            <p:ph type="body" sz="quarter" idx="10"/>
          </p:nvPr>
        </p:nvSpPr>
        <p:spPr>
          <a:xfrm>
            <a:off x="274702" y="1211287"/>
            <a:ext cx="11888787" cy="4819781"/>
          </a:xfrm>
        </p:spPr>
        <p:txBody>
          <a:bodyPr/>
          <a:lstStyle/>
          <a:p>
            <a:r>
              <a:rPr lang="en-US" dirty="0"/>
              <a:t>There are many considerations that need to be made to secure you cluster.  I will be talking about:</a:t>
            </a:r>
          </a:p>
          <a:p>
            <a:pPr lvl="1"/>
            <a:r>
              <a:rPr lang="en-US" dirty="0" err="1"/>
              <a:t>Authn</a:t>
            </a:r>
            <a:r>
              <a:rPr lang="en-US" dirty="0"/>
              <a:t>/</a:t>
            </a:r>
            <a:r>
              <a:rPr lang="en-US" dirty="0" err="1"/>
              <a:t>Authr</a:t>
            </a:r>
            <a:endParaRPr lang="en-US" dirty="0"/>
          </a:p>
          <a:p>
            <a:pPr lvl="1"/>
            <a:r>
              <a:rPr lang="en-US" dirty="0"/>
              <a:t>Pod Security Policies</a:t>
            </a:r>
          </a:p>
          <a:p>
            <a:pPr lvl="1"/>
            <a:r>
              <a:rPr lang="en-US" dirty="0"/>
              <a:t>Network Policies</a:t>
            </a:r>
          </a:p>
          <a:p>
            <a:r>
              <a:rPr lang="en-US" dirty="0"/>
              <a:t>You also need to deal with rolling over keys, secret management, auditing, quickly revoking access, security event monitoring, encryption at rest, process, and more…</a:t>
            </a:r>
          </a:p>
          <a:p>
            <a:r>
              <a:rPr lang="en-US" dirty="0"/>
              <a:t>See k8s-bootcamp/security</a:t>
            </a:r>
          </a:p>
        </p:txBody>
      </p:sp>
    </p:spTree>
    <p:extLst>
      <p:ext uri="{BB962C8B-B14F-4D97-AF65-F5344CB8AC3E}">
        <p14:creationId xmlns:p14="http://schemas.microsoft.com/office/powerpoint/2010/main" val="243734067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Authn</a:t>
            </a:r>
            <a:r>
              <a:rPr lang="en-US" dirty="0"/>
              <a:t>/</a:t>
            </a:r>
            <a:r>
              <a:rPr lang="en-US" dirty="0" err="1"/>
              <a:t>Authr</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a:t>Authr</a:t>
            </a:r>
            <a:r>
              <a:rPr lang="en-US" sz="2800" dirty="0"/>
              <a:t> decision based on a set of attributes:</a:t>
            </a:r>
          </a:p>
          <a:p>
            <a:pPr lvl="1"/>
            <a:r>
              <a:rPr lang="en-US" sz="2000" dirty="0" err="1"/>
              <a:t>apigroup</a:t>
            </a:r>
            <a:r>
              <a:rPr lang="en-US" sz="2000" dirty="0"/>
              <a:t>, resource, verb</a:t>
            </a:r>
            <a:r>
              <a:rPr lang="en-US" sz="2000"/>
              <a:t>, subject</a:t>
            </a:r>
            <a:endParaRPr lang="en-US" sz="2000" dirty="0"/>
          </a:p>
          <a:p>
            <a:r>
              <a:rPr lang="en-US" sz="2800" dirty="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a:t>From “Kubernetes in Action” by Manning</a:t>
            </a:r>
            <a:endParaRPr lang="en-US" sz="1400" dirty="0"/>
          </a:p>
        </p:txBody>
      </p:sp>
    </p:spTree>
    <p:extLst>
      <p:ext uri="{BB962C8B-B14F-4D97-AF65-F5344CB8AC3E}">
        <p14:creationId xmlns:p14="http://schemas.microsoft.com/office/powerpoint/2010/main" val="2177061096"/>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RBAC</a:t>
            </a:r>
          </a:p>
        </p:txBody>
      </p:sp>
      <p:sp>
        <p:nvSpPr>
          <p:cNvPr id="3" name="Text Placeholder 2"/>
          <p:cNvSpPr>
            <a:spLocks noGrp="1"/>
          </p:cNvSpPr>
          <p:nvPr>
            <p:ph type="body" sz="quarter" idx="10"/>
          </p:nvPr>
        </p:nvSpPr>
        <p:spPr>
          <a:xfrm>
            <a:off x="355725" y="1338609"/>
            <a:ext cx="10628650" cy="923330"/>
          </a:xfrm>
        </p:spPr>
        <p:txBody>
          <a:bodyPr/>
          <a:lstStyle/>
          <a:p>
            <a:r>
              <a:rPr lang="en-US" sz="2400" dirty="0"/>
              <a:t>Roles define permissions</a:t>
            </a:r>
          </a:p>
          <a:p>
            <a:r>
              <a:rPr lang="en-US" sz="2400" dirty="0" err="1"/>
              <a:t>RoleBindings</a:t>
            </a:r>
            <a:r>
              <a:rPr lang="en-US" sz="2400" dirty="0"/>
              <a:t> grant permissions to subject at a namespace level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0922"/>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AB38-5E03-7140-B84E-EA30D63BAD03}"/>
              </a:ext>
            </a:extLst>
          </p:cNvPr>
          <p:cNvSpPr>
            <a:spLocks noGrp="1"/>
          </p:cNvSpPr>
          <p:nvPr>
            <p:ph type="title"/>
          </p:nvPr>
        </p:nvSpPr>
        <p:spPr/>
        <p:txBody>
          <a:bodyPr/>
          <a:lstStyle/>
          <a:p>
            <a:r>
              <a:rPr lang="en-US" dirty="0"/>
              <a:t>Advanced Scheduling</a:t>
            </a:r>
          </a:p>
        </p:txBody>
      </p:sp>
      <p:sp>
        <p:nvSpPr>
          <p:cNvPr id="3" name="Text Placeholder 2">
            <a:extLst>
              <a:ext uri="{FF2B5EF4-FFF2-40B4-BE49-F238E27FC236}">
                <a16:creationId xmlns:a16="http://schemas.microsoft.com/office/drawing/2014/main" id="{C83CFB60-BF97-EC42-9A87-C0CF2C6679FD}"/>
              </a:ext>
            </a:extLst>
          </p:cNvPr>
          <p:cNvSpPr>
            <a:spLocks noGrp="1"/>
          </p:cNvSpPr>
          <p:nvPr>
            <p:ph type="body" sz="quarter" idx="10"/>
          </p:nvPr>
        </p:nvSpPr>
        <p:spPr>
          <a:xfrm>
            <a:off x="274702" y="1211287"/>
            <a:ext cx="11888787" cy="5232202"/>
          </a:xfrm>
        </p:spPr>
        <p:txBody>
          <a:bodyPr/>
          <a:lstStyle/>
          <a:p>
            <a:r>
              <a:rPr lang="en-US" dirty="0"/>
              <a:t>The </a:t>
            </a:r>
            <a:r>
              <a:rPr lang="en-US" dirty="0" err="1"/>
              <a:t>kube</a:t>
            </a:r>
            <a:r>
              <a:rPr lang="en-US" dirty="0"/>
              <a:t>-scheduler is very smart, it general, it does what you need</a:t>
            </a:r>
          </a:p>
          <a:p>
            <a:r>
              <a:rPr lang="en-US" dirty="0"/>
              <a:t>However, there are scenarios where you need more fine-grained control</a:t>
            </a:r>
          </a:p>
          <a:p>
            <a:r>
              <a:rPr lang="en-US" dirty="0"/>
              <a:t>Example:</a:t>
            </a:r>
          </a:p>
          <a:p>
            <a:pPr lvl="1"/>
            <a:r>
              <a:rPr lang="en-US" dirty="0"/>
              <a:t>You want dedicated nodes for </a:t>
            </a:r>
            <a:r>
              <a:rPr lang="en-US" dirty="0" err="1"/>
              <a:t>ElasticSearch</a:t>
            </a:r>
            <a:r>
              <a:rPr lang="en-US" dirty="0"/>
              <a:t> (because they need fast disks and are resource-intensive)</a:t>
            </a:r>
          </a:p>
          <a:p>
            <a:pPr lvl="1"/>
            <a:r>
              <a:rPr lang="en-US" dirty="0"/>
              <a:t>You want dedicated nodes for you database cluster, as it simplifies backing up the data</a:t>
            </a:r>
          </a:p>
          <a:p>
            <a:r>
              <a:rPr lang="en-US" dirty="0"/>
              <a:t>See k8s-bootcamp/scheduling</a:t>
            </a:r>
          </a:p>
        </p:txBody>
      </p:sp>
    </p:spTree>
    <p:extLst>
      <p:ext uri="{BB962C8B-B14F-4D97-AF65-F5344CB8AC3E}">
        <p14:creationId xmlns:p14="http://schemas.microsoft.com/office/powerpoint/2010/main" val="384935630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C08D-F6CC-4E48-BC71-BA3609238BE8}"/>
              </a:ext>
            </a:extLst>
          </p:cNvPr>
          <p:cNvSpPr>
            <a:spLocks noGrp="1"/>
          </p:cNvSpPr>
          <p:nvPr>
            <p:ph type="title"/>
          </p:nvPr>
        </p:nvSpPr>
        <p:spPr/>
        <p:txBody>
          <a:bodyPr/>
          <a:lstStyle/>
          <a:p>
            <a:r>
              <a:rPr lang="en-US" dirty="0"/>
              <a:t>Monitoring and Log Aggregation</a:t>
            </a:r>
          </a:p>
        </p:txBody>
      </p:sp>
      <p:sp>
        <p:nvSpPr>
          <p:cNvPr id="3" name="Text Placeholder 2">
            <a:extLst>
              <a:ext uri="{FF2B5EF4-FFF2-40B4-BE49-F238E27FC236}">
                <a16:creationId xmlns:a16="http://schemas.microsoft.com/office/drawing/2014/main" id="{112BE85C-795E-A441-B3EE-98970396C12A}"/>
              </a:ext>
            </a:extLst>
          </p:cNvPr>
          <p:cNvSpPr>
            <a:spLocks noGrp="1"/>
          </p:cNvSpPr>
          <p:nvPr>
            <p:ph type="body" sz="quarter" idx="10"/>
          </p:nvPr>
        </p:nvSpPr>
        <p:spPr>
          <a:xfrm>
            <a:off x="274702" y="1211287"/>
            <a:ext cx="11888787" cy="5392245"/>
          </a:xfrm>
        </p:spPr>
        <p:txBody>
          <a:bodyPr/>
          <a:lstStyle/>
          <a:p>
            <a:r>
              <a:rPr lang="en-US" dirty="0"/>
              <a:t>There are many, many tools to perform monitoring, log-aggregation on K8S</a:t>
            </a:r>
          </a:p>
          <a:p>
            <a:r>
              <a:rPr lang="en-US" dirty="0"/>
              <a:t>Monitoring is having visibility (real-time as possible) on resource usage, network traffic, </a:t>
            </a:r>
            <a:r>
              <a:rPr lang="en-US" dirty="0" err="1"/>
              <a:t>etc</a:t>
            </a:r>
            <a:r>
              <a:rPr lang="en-US" dirty="0"/>
              <a:t> on your cluster.  You want to monitor, containers, pods, nodes, storage, network, latency, </a:t>
            </a:r>
            <a:r>
              <a:rPr lang="en-US" dirty="0" err="1"/>
              <a:t>etc</a:t>
            </a:r>
            <a:endParaRPr lang="en-US" dirty="0"/>
          </a:p>
          <a:p>
            <a:r>
              <a:rPr lang="en-US" dirty="0"/>
              <a:t>Log Aggregation is bringing all relevant logs (both system and application) together, indexing them so that that they are quickly searchable down to the finest level of granularity possible.</a:t>
            </a:r>
          </a:p>
        </p:txBody>
      </p:sp>
    </p:spTree>
    <p:extLst>
      <p:ext uri="{BB962C8B-B14F-4D97-AF65-F5344CB8AC3E}">
        <p14:creationId xmlns:p14="http://schemas.microsoft.com/office/powerpoint/2010/main" val="1405603606"/>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251C-43F7-9548-B2D8-62F50FACECA1}"/>
              </a:ext>
            </a:extLst>
          </p:cNvPr>
          <p:cNvSpPr>
            <a:spLocks noGrp="1"/>
          </p:cNvSpPr>
          <p:nvPr>
            <p:ph type="title"/>
          </p:nvPr>
        </p:nvSpPr>
        <p:spPr/>
        <p:txBody>
          <a:bodyPr/>
          <a:lstStyle/>
          <a:p>
            <a:r>
              <a:rPr lang="en-US" dirty="0"/>
              <a:t>Monitoring and Log Aggregation</a:t>
            </a:r>
          </a:p>
        </p:txBody>
      </p:sp>
      <p:sp>
        <p:nvSpPr>
          <p:cNvPr id="3" name="Text Placeholder 2">
            <a:extLst>
              <a:ext uri="{FF2B5EF4-FFF2-40B4-BE49-F238E27FC236}">
                <a16:creationId xmlns:a16="http://schemas.microsoft.com/office/drawing/2014/main" id="{E73EBD27-B752-A64A-946A-23737C15D27D}"/>
              </a:ext>
            </a:extLst>
          </p:cNvPr>
          <p:cNvSpPr>
            <a:spLocks noGrp="1"/>
          </p:cNvSpPr>
          <p:nvPr>
            <p:ph type="body" sz="quarter" idx="10"/>
          </p:nvPr>
        </p:nvSpPr>
        <p:spPr>
          <a:xfrm>
            <a:off x="274702" y="1211287"/>
            <a:ext cx="11888787" cy="5946243"/>
          </a:xfrm>
        </p:spPr>
        <p:txBody>
          <a:bodyPr/>
          <a:lstStyle/>
          <a:p>
            <a:pPr marL="0" indent="0">
              <a:buNone/>
            </a:pPr>
            <a:r>
              <a:rPr lang="en-US" dirty="0"/>
              <a:t>Some tools:</a:t>
            </a:r>
          </a:p>
          <a:p>
            <a:r>
              <a:rPr lang="en-US" dirty="0"/>
              <a:t>Prometheus for scraping monitoring data, </a:t>
            </a:r>
            <a:r>
              <a:rPr lang="en-US" dirty="0" err="1"/>
              <a:t>Grafana</a:t>
            </a:r>
            <a:r>
              <a:rPr lang="en-US" dirty="0"/>
              <a:t> for visualization</a:t>
            </a:r>
          </a:p>
          <a:p>
            <a:r>
              <a:rPr lang="en-US" dirty="0" err="1"/>
              <a:t>FileBeat</a:t>
            </a:r>
            <a:r>
              <a:rPr lang="en-US" dirty="0"/>
              <a:t>/</a:t>
            </a:r>
            <a:r>
              <a:rPr lang="en-US" dirty="0" err="1"/>
              <a:t>LogStash</a:t>
            </a:r>
            <a:r>
              <a:rPr lang="en-US" dirty="0"/>
              <a:t>/</a:t>
            </a:r>
            <a:r>
              <a:rPr lang="en-US" dirty="0" err="1"/>
              <a:t>Fluentd</a:t>
            </a:r>
            <a:r>
              <a:rPr lang="en-US" dirty="0"/>
              <a:t> to aggregate/index logs to be searchable by </a:t>
            </a:r>
            <a:r>
              <a:rPr lang="en-US" dirty="0" err="1"/>
              <a:t>ElasticSearch</a:t>
            </a:r>
            <a:r>
              <a:rPr lang="en-US" dirty="0"/>
              <a:t>, </a:t>
            </a:r>
            <a:r>
              <a:rPr lang="en-US" dirty="0" err="1"/>
              <a:t>Kibana</a:t>
            </a:r>
            <a:r>
              <a:rPr lang="en-US" dirty="0"/>
              <a:t> for visualization</a:t>
            </a:r>
          </a:p>
          <a:p>
            <a:r>
              <a:rPr lang="en-US" dirty="0"/>
              <a:t>Azure OMS with Log Analytics</a:t>
            </a:r>
          </a:p>
          <a:p>
            <a:r>
              <a:rPr lang="en-US" dirty="0" err="1"/>
              <a:t>Sysdig</a:t>
            </a:r>
            <a:endParaRPr lang="en-US" dirty="0"/>
          </a:p>
          <a:p>
            <a:r>
              <a:rPr lang="en-US" dirty="0" err="1"/>
              <a:t>DataDog</a:t>
            </a:r>
            <a:endParaRPr lang="en-US" dirty="0"/>
          </a:p>
          <a:p>
            <a:r>
              <a:rPr lang="en-US" dirty="0" err="1"/>
              <a:t>Splunk</a:t>
            </a:r>
            <a:endParaRPr lang="en-US" dirty="0"/>
          </a:p>
          <a:p>
            <a:r>
              <a:rPr lang="en-US" dirty="0"/>
              <a:t>Many more!!!</a:t>
            </a:r>
          </a:p>
        </p:txBody>
      </p:sp>
    </p:spTree>
    <p:extLst>
      <p:ext uri="{BB962C8B-B14F-4D97-AF65-F5344CB8AC3E}">
        <p14:creationId xmlns:p14="http://schemas.microsoft.com/office/powerpoint/2010/main" val="3374038717"/>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C899-951B-1242-B7C7-66FDE1F0F494}"/>
              </a:ext>
            </a:extLst>
          </p:cNvPr>
          <p:cNvSpPr>
            <a:spLocks noGrp="1"/>
          </p:cNvSpPr>
          <p:nvPr>
            <p:ph type="title"/>
          </p:nvPr>
        </p:nvSpPr>
        <p:spPr/>
        <p:txBody>
          <a:bodyPr/>
          <a:lstStyle/>
          <a:p>
            <a:r>
              <a:rPr lang="en-US" dirty="0"/>
              <a:t>Extending Kubernetes</a:t>
            </a:r>
          </a:p>
        </p:txBody>
      </p:sp>
      <p:sp>
        <p:nvSpPr>
          <p:cNvPr id="3" name="Text Placeholder 2">
            <a:extLst>
              <a:ext uri="{FF2B5EF4-FFF2-40B4-BE49-F238E27FC236}">
                <a16:creationId xmlns:a16="http://schemas.microsoft.com/office/drawing/2014/main" id="{629B6B8B-5614-C240-A588-151B2CD0CFF5}"/>
              </a:ext>
            </a:extLst>
          </p:cNvPr>
          <p:cNvSpPr>
            <a:spLocks noGrp="1"/>
          </p:cNvSpPr>
          <p:nvPr>
            <p:ph type="body" sz="quarter" idx="10"/>
          </p:nvPr>
        </p:nvSpPr>
        <p:spPr>
          <a:xfrm>
            <a:off x="274702" y="1211287"/>
            <a:ext cx="11888787" cy="3933384"/>
          </a:xfrm>
        </p:spPr>
        <p:txBody>
          <a:bodyPr/>
          <a:lstStyle/>
          <a:p>
            <a:r>
              <a:rPr lang="en-US" dirty="0"/>
              <a:t>K8S has been designed from the outset to be extendible</a:t>
            </a:r>
          </a:p>
          <a:p>
            <a:r>
              <a:rPr lang="en-US" dirty="0"/>
              <a:t>Many extension points (See </a:t>
            </a:r>
            <a:r>
              <a:rPr lang="en-US" dirty="0">
                <a:hlinkClick r:id="rId2"/>
              </a:rPr>
              <a:t>http://bit.ly/2pugymE</a:t>
            </a:r>
            <a:r>
              <a:rPr lang="en-US" dirty="0"/>
              <a:t>)</a:t>
            </a:r>
          </a:p>
          <a:p>
            <a:r>
              <a:rPr lang="en-US" dirty="0"/>
              <a:t>We will cover the following:</a:t>
            </a:r>
          </a:p>
          <a:p>
            <a:pPr lvl="1"/>
            <a:r>
              <a:rPr lang="en-US" dirty="0"/>
              <a:t>Custom Resource Definitions</a:t>
            </a:r>
          </a:p>
          <a:p>
            <a:pPr lvl="1"/>
            <a:r>
              <a:rPr lang="en-US" dirty="0"/>
              <a:t>Aggregated APIs</a:t>
            </a:r>
          </a:p>
          <a:p>
            <a:pPr lvl="1"/>
            <a:r>
              <a:rPr lang="en-US" dirty="0"/>
              <a:t>Service Catalog (Open Service Broker API)</a:t>
            </a:r>
          </a:p>
          <a:p>
            <a:r>
              <a:rPr lang="en-US" dirty="0"/>
              <a:t>See k8s-bootcamp/extending-k8s</a:t>
            </a:r>
          </a:p>
        </p:txBody>
      </p:sp>
    </p:spTree>
    <p:extLst>
      <p:ext uri="{BB962C8B-B14F-4D97-AF65-F5344CB8AC3E}">
        <p14:creationId xmlns:p14="http://schemas.microsoft.com/office/powerpoint/2010/main" val="3202570433"/>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7ED9-0491-A74F-9A0D-FE4472754B01}"/>
              </a:ext>
            </a:extLst>
          </p:cNvPr>
          <p:cNvSpPr>
            <a:spLocks noGrp="1"/>
          </p:cNvSpPr>
          <p:nvPr>
            <p:ph type="title"/>
          </p:nvPr>
        </p:nvSpPr>
        <p:spPr/>
        <p:txBody>
          <a:bodyPr/>
          <a:lstStyle/>
          <a:p>
            <a:r>
              <a:rPr lang="en-US" dirty="0"/>
              <a:t>Service-Meshes</a:t>
            </a:r>
          </a:p>
        </p:txBody>
      </p:sp>
      <p:sp>
        <p:nvSpPr>
          <p:cNvPr id="3" name="Text Placeholder 2">
            <a:extLst>
              <a:ext uri="{FF2B5EF4-FFF2-40B4-BE49-F238E27FC236}">
                <a16:creationId xmlns:a16="http://schemas.microsoft.com/office/drawing/2014/main" id="{38BBA1A0-3F45-BD4C-B1A1-FDB690B05D45}"/>
              </a:ext>
            </a:extLst>
          </p:cNvPr>
          <p:cNvSpPr>
            <a:spLocks noGrp="1"/>
          </p:cNvSpPr>
          <p:nvPr>
            <p:ph type="body" sz="quarter" idx="10"/>
          </p:nvPr>
        </p:nvSpPr>
        <p:spPr>
          <a:xfrm>
            <a:off x="274702" y="1211287"/>
            <a:ext cx="11888787" cy="4795159"/>
          </a:xfrm>
        </p:spPr>
        <p:txBody>
          <a:bodyPr/>
          <a:lstStyle/>
          <a:p>
            <a:r>
              <a:rPr lang="en-US" dirty="0"/>
              <a:t>Service meshes have been around for a few years and it is a rapidly moving space and important for large-scale micro-services deployments</a:t>
            </a:r>
          </a:p>
          <a:p>
            <a:r>
              <a:rPr lang="en-US" dirty="0"/>
              <a:t>Problems that they solve:</a:t>
            </a:r>
          </a:p>
          <a:p>
            <a:pPr lvl="1"/>
            <a:r>
              <a:rPr lang="en-US" dirty="0"/>
              <a:t>Distributed tracing of requests</a:t>
            </a:r>
          </a:p>
          <a:p>
            <a:pPr lvl="1"/>
            <a:r>
              <a:rPr lang="en-US" dirty="0"/>
              <a:t>Fine grained security policy</a:t>
            </a:r>
          </a:p>
          <a:p>
            <a:pPr lvl="1"/>
            <a:r>
              <a:rPr lang="en-US" dirty="0"/>
              <a:t>More intelligent routing</a:t>
            </a:r>
          </a:p>
          <a:p>
            <a:pPr lvl="1"/>
            <a:r>
              <a:rPr lang="en-US" dirty="0"/>
              <a:t>Circuit breakers in the network, not in the code</a:t>
            </a:r>
          </a:p>
          <a:p>
            <a:r>
              <a:rPr lang="en-US" dirty="0"/>
              <a:t>See k8s-bootcamp/service-mesh</a:t>
            </a:r>
          </a:p>
        </p:txBody>
      </p:sp>
    </p:spTree>
    <p:extLst>
      <p:ext uri="{BB962C8B-B14F-4D97-AF65-F5344CB8AC3E}">
        <p14:creationId xmlns:p14="http://schemas.microsoft.com/office/powerpoint/2010/main" val="1047383684"/>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BC7B-D4B9-1643-BCB5-77541D6FBD38}"/>
              </a:ext>
            </a:extLst>
          </p:cNvPr>
          <p:cNvSpPr>
            <a:spLocks noGrp="1"/>
          </p:cNvSpPr>
          <p:nvPr>
            <p:ph type="title"/>
          </p:nvPr>
        </p:nvSpPr>
        <p:spPr/>
        <p:txBody>
          <a:bodyPr/>
          <a:lstStyle/>
          <a:p>
            <a:r>
              <a:rPr lang="en-US" dirty="0"/>
              <a:t>Cluster Administration</a:t>
            </a:r>
          </a:p>
        </p:txBody>
      </p:sp>
      <p:sp>
        <p:nvSpPr>
          <p:cNvPr id="3" name="Text Placeholder 2">
            <a:extLst>
              <a:ext uri="{FF2B5EF4-FFF2-40B4-BE49-F238E27FC236}">
                <a16:creationId xmlns:a16="http://schemas.microsoft.com/office/drawing/2014/main" id="{5AAA5330-6DC6-F143-9C9B-FEDE264E54E6}"/>
              </a:ext>
            </a:extLst>
          </p:cNvPr>
          <p:cNvSpPr>
            <a:spLocks noGrp="1"/>
          </p:cNvSpPr>
          <p:nvPr>
            <p:ph type="body" sz="quarter" idx="10"/>
          </p:nvPr>
        </p:nvSpPr>
        <p:spPr>
          <a:xfrm>
            <a:off x="274702" y="1211287"/>
            <a:ext cx="11888787" cy="4161139"/>
          </a:xfrm>
        </p:spPr>
        <p:txBody>
          <a:bodyPr/>
          <a:lstStyle/>
          <a:p>
            <a:r>
              <a:rPr lang="en-US" dirty="0"/>
              <a:t>There are many considerations when it comes to administrating a cluster.  I will cover:</a:t>
            </a:r>
          </a:p>
          <a:p>
            <a:pPr lvl="1"/>
            <a:r>
              <a:rPr lang="en-US" dirty="0"/>
              <a:t>CNI (Container Network Interface)</a:t>
            </a:r>
          </a:p>
          <a:p>
            <a:pPr lvl="1"/>
            <a:r>
              <a:rPr lang="en-US" dirty="0" err="1"/>
              <a:t>LimitRanges</a:t>
            </a:r>
            <a:endParaRPr lang="en-US" dirty="0"/>
          </a:p>
          <a:p>
            <a:pPr lvl="1"/>
            <a:r>
              <a:rPr lang="en-US" dirty="0" err="1"/>
              <a:t>ResourceQuotas</a:t>
            </a:r>
            <a:endParaRPr lang="en-US" dirty="0"/>
          </a:p>
          <a:p>
            <a:pPr lvl="1"/>
            <a:r>
              <a:rPr lang="en-US" dirty="0"/>
              <a:t>Upgrading the Cluster</a:t>
            </a:r>
          </a:p>
          <a:p>
            <a:pPr lvl="1"/>
            <a:r>
              <a:rPr lang="en-US" dirty="0"/>
              <a:t>Backing up your cluster</a:t>
            </a:r>
          </a:p>
          <a:p>
            <a:r>
              <a:rPr lang="en-US" dirty="0"/>
              <a:t>See k8s-bootcamp/cluster-admin</a:t>
            </a:r>
          </a:p>
        </p:txBody>
      </p:sp>
    </p:spTree>
    <p:extLst>
      <p:ext uri="{BB962C8B-B14F-4D97-AF65-F5344CB8AC3E}">
        <p14:creationId xmlns:p14="http://schemas.microsoft.com/office/powerpoint/2010/main" val="406258823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05EC-90D8-994F-A561-C3037D4060D0}"/>
              </a:ext>
            </a:extLst>
          </p:cNvPr>
          <p:cNvSpPr>
            <a:spLocks noGrp="1"/>
          </p:cNvSpPr>
          <p:nvPr>
            <p:ph type="title"/>
          </p:nvPr>
        </p:nvSpPr>
        <p:spPr/>
        <p:txBody>
          <a:bodyPr/>
          <a:lstStyle/>
          <a:p>
            <a:r>
              <a:rPr lang="en-US" dirty="0"/>
              <a:t>Options for Deploying K8S On-Premise</a:t>
            </a:r>
          </a:p>
        </p:txBody>
      </p:sp>
      <p:sp>
        <p:nvSpPr>
          <p:cNvPr id="3" name="Text Placeholder 2">
            <a:extLst>
              <a:ext uri="{FF2B5EF4-FFF2-40B4-BE49-F238E27FC236}">
                <a16:creationId xmlns:a16="http://schemas.microsoft.com/office/drawing/2014/main" id="{FB5044F8-9AE5-984E-811D-66294345D5AA}"/>
              </a:ext>
            </a:extLst>
          </p:cNvPr>
          <p:cNvSpPr>
            <a:spLocks noGrp="1"/>
          </p:cNvSpPr>
          <p:nvPr>
            <p:ph type="body" sz="quarter" idx="10"/>
          </p:nvPr>
        </p:nvSpPr>
        <p:spPr>
          <a:xfrm>
            <a:off x="274702" y="1211287"/>
            <a:ext cx="11888787" cy="2400657"/>
          </a:xfrm>
        </p:spPr>
        <p:txBody>
          <a:bodyPr/>
          <a:lstStyle/>
          <a:p>
            <a:r>
              <a:rPr lang="en-US" dirty="0"/>
              <a:t>Kubernetes is very flexible, and there are many options to deploy Kubernetes </a:t>
            </a:r>
            <a:r>
              <a:rPr lang="en-US" dirty="0" err="1"/>
              <a:t>on-premise</a:t>
            </a:r>
            <a:endParaRPr lang="en-US" dirty="0"/>
          </a:p>
          <a:p>
            <a:r>
              <a:rPr lang="en-US" dirty="0"/>
              <a:t>Let’s cover various options and considerations</a:t>
            </a:r>
          </a:p>
          <a:p>
            <a:r>
              <a:rPr lang="en-US" dirty="0"/>
              <a:t>See k8s-bootcamp/</a:t>
            </a:r>
            <a:r>
              <a:rPr lang="en-US" dirty="0" err="1"/>
              <a:t>on-premise</a:t>
            </a:r>
            <a:endParaRPr lang="en-US" dirty="0"/>
          </a:p>
        </p:txBody>
      </p:sp>
    </p:spTree>
    <p:extLst>
      <p:ext uri="{BB962C8B-B14F-4D97-AF65-F5344CB8AC3E}">
        <p14:creationId xmlns:p14="http://schemas.microsoft.com/office/powerpoint/2010/main" val="3399640939"/>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B2734-B6AF-B14F-8AB6-D8D2EBD6262F}"/>
              </a:ext>
            </a:extLst>
          </p:cNvPr>
          <p:cNvSpPr>
            <a:spLocks noGrp="1"/>
          </p:cNvSpPr>
          <p:nvPr>
            <p:ph type="title"/>
          </p:nvPr>
        </p:nvSpPr>
        <p:spPr/>
        <p:txBody>
          <a:bodyPr/>
          <a:lstStyle/>
          <a:p>
            <a:r>
              <a:rPr lang="en-US" dirty="0" err="1"/>
              <a:t>Openshift</a:t>
            </a:r>
            <a:endParaRPr lang="en-US" dirty="0"/>
          </a:p>
        </p:txBody>
      </p:sp>
      <p:sp>
        <p:nvSpPr>
          <p:cNvPr id="3" name="Text Placeholder 2">
            <a:extLst>
              <a:ext uri="{FF2B5EF4-FFF2-40B4-BE49-F238E27FC236}">
                <a16:creationId xmlns:a16="http://schemas.microsoft.com/office/drawing/2014/main" id="{5D884927-1C74-8D48-884A-CD6E701B43BD}"/>
              </a:ext>
            </a:extLst>
          </p:cNvPr>
          <p:cNvSpPr>
            <a:spLocks noGrp="1"/>
          </p:cNvSpPr>
          <p:nvPr>
            <p:ph type="body" sz="quarter" idx="10"/>
          </p:nvPr>
        </p:nvSpPr>
        <p:spPr>
          <a:xfrm>
            <a:off x="274702" y="1211287"/>
            <a:ext cx="11888787" cy="4118050"/>
          </a:xfrm>
        </p:spPr>
        <p:txBody>
          <a:bodyPr/>
          <a:lstStyle/>
          <a:p>
            <a:r>
              <a:rPr lang="en-US" dirty="0"/>
              <a:t>Kubernetes distribution from </a:t>
            </a:r>
            <a:r>
              <a:rPr lang="en-US" dirty="0" err="1"/>
              <a:t>Redhat</a:t>
            </a:r>
            <a:endParaRPr lang="en-US" dirty="0"/>
          </a:p>
          <a:p>
            <a:r>
              <a:rPr lang="en-US" dirty="0"/>
              <a:t>Positioned as a “PaaS” </a:t>
            </a:r>
          </a:p>
          <a:p>
            <a:r>
              <a:rPr lang="en-US" dirty="0"/>
              <a:t>Extends core Kubernetes with additional API primitives and controllers to provide Developer and Operations workflows</a:t>
            </a:r>
          </a:p>
          <a:p>
            <a:r>
              <a:rPr lang="en-US" dirty="0"/>
              <a:t>Provides the ‘</a:t>
            </a:r>
            <a:r>
              <a:rPr lang="en-US" dirty="0" err="1"/>
              <a:t>oc</a:t>
            </a:r>
            <a:r>
              <a:rPr lang="en-US" dirty="0"/>
              <a:t>’ cli that extends ‘</a:t>
            </a:r>
            <a:r>
              <a:rPr lang="en-US" dirty="0" err="1"/>
              <a:t>kubectl</a:t>
            </a:r>
            <a:r>
              <a:rPr lang="en-US" dirty="0"/>
              <a:t>’ with </a:t>
            </a:r>
            <a:r>
              <a:rPr lang="en-US" dirty="0" err="1"/>
              <a:t>Openshift</a:t>
            </a:r>
            <a:r>
              <a:rPr lang="en-US" dirty="0"/>
              <a:t> specific commands</a:t>
            </a:r>
          </a:p>
          <a:p>
            <a:endParaRPr lang="en-US" dirty="0"/>
          </a:p>
        </p:txBody>
      </p:sp>
    </p:spTree>
    <p:extLst>
      <p:ext uri="{BB962C8B-B14F-4D97-AF65-F5344CB8AC3E}">
        <p14:creationId xmlns:p14="http://schemas.microsoft.com/office/powerpoint/2010/main" val="4165964378"/>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C21-2774-4C45-94DE-59D32FF4A563}"/>
              </a:ext>
            </a:extLst>
          </p:cNvPr>
          <p:cNvSpPr>
            <a:spLocks noGrp="1"/>
          </p:cNvSpPr>
          <p:nvPr>
            <p:ph type="title"/>
          </p:nvPr>
        </p:nvSpPr>
        <p:spPr/>
        <p:txBody>
          <a:bodyPr/>
          <a:lstStyle/>
          <a:p>
            <a:r>
              <a:rPr lang="en-US" dirty="0" err="1"/>
              <a:t>Openshift</a:t>
            </a:r>
            <a:r>
              <a:rPr lang="en-US" dirty="0"/>
              <a:t> Versions</a:t>
            </a:r>
          </a:p>
        </p:txBody>
      </p:sp>
      <p:sp>
        <p:nvSpPr>
          <p:cNvPr id="3" name="Text Placeholder 2">
            <a:extLst>
              <a:ext uri="{FF2B5EF4-FFF2-40B4-BE49-F238E27FC236}">
                <a16:creationId xmlns:a16="http://schemas.microsoft.com/office/drawing/2014/main" id="{EA7C9203-B26B-CE4C-8F34-B03657321B47}"/>
              </a:ext>
            </a:extLst>
          </p:cNvPr>
          <p:cNvSpPr>
            <a:spLocks noGrp="1"/>
          </p:cNvSpPr>
          <p:nvPr>
            <p:ph type="body" sz="quarter" idx="10"/>
          </p:nvPr>
        </p:nvSpPr>
        <p:spPr>
          <a:xfrm>
            <a:off x="274702" y="1211287"/>
            <a:ext cx="11888787" cy="5933932"/>
          </a:xfrm>
        </p:spPr>
        <p:txBody>
          <a:bodyPr/>
          <a:lstStyle/>
          <a:p>
            <a:r>
              <a:rPr lang="en-US" dirty="0"/>
              <a:t>Multiple versions:</a:t>
            </a:r>
          </a:p>
          <a:p>
            <a:pPr lvl="1"/>
            <a:r>
              <a:rPr lang="en-US" dirty="0" err="1"/>
              <a:t>Openshift</a:t>
            </a:r>
            <a:r>
              <a:rPr lang="en-US" dirty="0"/>
              <a:t> Online – </a:t>
            </a:r>
            <a:r>
              <a:rPr lang="en-US" dirty="0" err="1"/>
              <a:t>Redhat</a:t>
            </a:r>
            <a:r>
              <a:rPr lang="en-US" dirty="0"/>
              <a:t> hosted (AWS), multi-tenant</a:t>
            </a:r>
          </a:p>
          <a:p>
            <a:pPr lvl="1"/>
            <a:r>
              <a:rPr lang="en-US" dirty="0" err="1"/>
              <a:t>Openshift</a:t>
            </a:r>
            <a:r>
              <a:rPr lang="en-US" dirty="0"/>
              <a:t> Dedicated – </a:t>
            </a:r>
            <a:r>
              <a:rPr lang="en-US" dirty="0" err="1"/>
              <a:t>Redhat</a:t>
            </a:r>
            <a:r>
              <a:rPr lang="en-US" dirty="0"/>
              <a:t> hosted (AWS), single-tenant</a:t>
            </a:r>
          </a:p>
          <a:p>
            <a:pPr lvl="1"/>
            <a:r>
              <a:rPr lang="en-US" dirty="0" err="1"/>
              <a:t>Openshift</a:t>
            </a:r>
            <a:r>
              <a:rPr lang="en-US" dirty="0"/>
              <a:t> Container Platform – Deploy anywhere, </a:t>
            </a:r>
            <a:r>
              <a:rPr lang="en-US" dirty="0" err="1"/>
              <a:t>Redhat</a:t>
            </a:r>
            <a:r>
              <a:rPr lang="en-US" dirty="0"/>
              <a:t> supported</a:t>
            </a:r>
          </a:p>
          <a:p>
            <a:pPr lvl="1"/>
            <a:r>
              <a:rPr lang="en-US" dirty="0" err="1"/>
              <a:t>Openshift</a:t>
            </a:r>
            <a:r>
              <a:rPr lang="en-US" dirty="0"/>
              <a:t> Origin – Open-source, upstream project for all other </a:t>
            </a:r>
            <a:r>
              <a:rPr lang="en-US" dirty="0" err="1"/>
              <a:t>Openshift</a:t>
            </a:r>
            <a:r>
              <a:rPr lang="en-US" dirty="0"/>
              <a:t> versions, </a:t>
            </a:r>
            <a:r>
              <a:rPr lang="en-US" dirty="0" err="1"/>
              <a:t>Redhat</a:t>
            </a:r>
            <a:r>
              <a:rPr lang="en-US" dirty="0"/>
              <a:t> does not provide support</a:t>
            </a:r>
          </a:p>
          <a:p>
            <a:pPr lvl="1"/>
            <a:r>
              <a:rPr lang="en-US" dirty="0"/>
              <a:t>Managed </a:t>
            </a:r>
            <a:r>
              <a:rPr lang="en-US" dirty="0" err="1"/>
              <a:t>Openshift</a:t>
            </a:r>
            <a:r>
              <a:rPr lang="en-US" dirty="0"/>
              <a:t> on Azure – </a:t>
            </a:r>
            <a:r>
              <a:rPr lang="en-US" dirty="0" err="1"/>
              <a:t>Redhat</a:t>
            </a:r>
            <a:r>
              <a:rPr lang="en-US" dirty="0"/>
              <a:t> and Microsoft support currently in Private Preview (</a:t>
            </a:r>
            <a:r>
              <a:rPr lang="en-US" dirty="0">
                <a:hlinkClick r:id="rId2"/>
              </a:rPr>
              <a:t>https://azure.microsoft.com/en-ca/blog/openshift-on-azure-the-easiest-fully-managed-openshift-in-the-cloud/</a:t>
            </a:r>
            <a:r>
              <a:rPr lang="en-US" dirty="0"/>
              <a:t>)</a:t>
            </a:r>
          </a:p>
          <a:p>
            <a:r>
              <a:rPr lang="en-US" dirty="0" err="1"/>
              <a:t>Redhat</a:t>
            </a:r>
            <a:r>
              <a:rPr lang="en-US" dirty="0"/>
              <a:t> supported versions have to use RHEL or RHEL Atomic as the master/worker node OS.  </a:t>
            </a:r>
          </a:p>
          <a:p>
            <a:pPr lvl="1"/>
            <a:r>
              <a:rPr lang="en-US" dirty="0"/>
              <a:t>Origin supports CentOS and Ubuntu (flaky)</a:t>
            </a:r>
          </a:p>
        </p:txBody>
      </p:sp>
    </p:spTree>
    <p:extLst>
      <p:ext uri="{BB962C8B-B14F-4D97-AF65-F5344CB8AC3E}">
        <p14:creationId xmlns:p14="http://schemas.microsoft.com/office/powerpoint/2010/main" val="4139580601"/>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19EA-2C5C-1D44-A0BF-BF5920880C11}"/>
              </a:ext>
            </a:extLst>
          </p:cNvPr>
          <p:cNvSpPr>
            <a:spLocks noGrp="1"/>
          </p:cNvSpPr>
          <p:nvPr>
            <p:ph type="title"/>
          </p:nvPr>
        </p:nvSpPr>
        <p:spPr/>
        <p:txBody>
          <a:bodyPr/>
          <a:lstStyle/>
          <a:p>
            <a:r>
              <a:rPr lang="en-US" dirty="0" err="1"/>
              <a:t>Openshift</a:t>
            </a:r>
            <a:r>
              <a:rPr lang="en-US" dirty="0"/>
              <a:t> API Resources</a:t>
            </a:r>
          </a:p>
        </p:txBody>
      </p:sp>
      <p:sp>
        <p:nvSpPr>
          <p:cNvPr id="3" name="Text Placeholder 2">
            <a:extLst>
              <a:ext uri="{FF2B5EF4-FFF2-40B4-BE49-F238E27FC236}">
                <a16:creationId xmlns:a16="http://schemas.microsoft.com/office/drawing/2014/main" id="{DD7C3A7D-EC99-2145-B0BF-E29908DB16AD}"/>
              </a:ext>
            </a:extLst>
          </p:cNvPr>
          <p:cNvSpPr>
            <a:spLocks noGrp="1"/>
          </p:cNvSpPr>
          <p:nvPr>
            <p:ph type="body" sz="quarter" idx="10"/>
          </p:nvPr>
        </p:nvSpPr>
        <p:spPr>
          <a:xfrm>
            <a:off x="274702" y="1211287"/>
            <a:ext cx="11888787" cy="6315575"/>
          </a:xfrm>
        </p:spPr>
        <p:txBody>
          <a:bodyPr/>
          <a:lstStyle/>
          <a:p>
            <a:r>
              <a:rPr lang="en-US" dirty="0" err="1"/>
              <a:t>Openshift</a:t>
            </a:r>
            <a:r>
              <a:rPr lang="en-US" dirty="0"/>
              <a:t> adds many additional API resources to the core Kubernetes primitives</a:t>
            </a:r>
          </a:p>
          <a:p>
            <a:pPr lvl="1"/>
            <a:r>
              <a:rPr lang="en-US" dirty="0"/>
              <a:t>Some overlap and therefore, you need to make a decision which one to use</a:t>
            </a:r>
          </a:p>
          <a:p>
            <a:pPr lvl="1"/>
            <a:r>
              <a:rPr lang="en-US" dirty="0"/>
              <a:t>Others provide an abstraction over underlying K8S resources</a:t>
            </a:r>
          </a:p>
          <a:p>
            <a:pPr lvl="1"/>
            <a:r>
              <a:rPr lang="en-US" dirty="0"/>
              <a:t>Others are new concepts that do not have similar capabilities in K8S e.g. </a:t>
            </a:r>
            <a:r>
              <a:rPr lang="en-US" dirty="0" err="1"/>
              <a:t>BuildConfig</a:t>
            </a:r>
            <a:r>
              <a:rPr lang="en-US" dirty="0"/>
              <a:t>, </a:t>
            </a:r>
            <a:r>
              <a:rPr lang="en-US" dirty="0" err="1"/>
              <a:t>ImageStream</a:t>
            </a:r>
            <a:endParaRPr lang="en-US" dirty="0"/>
          </a:p>
          <a:p>
            <a:r>
              <a:rPr lang="en-US" dirty="0"/>
              <a:t>To see all the </a:t>
            </a:r>
            <a:r>
              <a:rPr lang="en-US" dirty="0" err="1"/>
              <a:t>Openshift</a:t>
            </a:r>
            <a:r>
              <a:rPr lang="en-US" dirty="0"/>
              <a:t> API resources see: </a:t>
            </a:r>
            <a:r>
              <a:rPr lang="en-US" dirty="0">
                <a:hlinkClick r:id="rId2"/>
              </a:rPr>
              <a:t>https://docs.okd.io/latest/rest_api/index.html</a:t>
            </a:r>
            <a:endParaRPr lang="en-US" dirty="0"/>
          </a:p>
          <a:p>
            <a:r>
              <a:rPr lang="en-US" dirty="0" err="1"/>
              <a:t>Openshift</a:t>
            </a:r>
            <a:r>
              <a:rPr lang="en-US" dirty="0"/>
              <a:t> also introduces their own custom controllers to consume these API resources to reconcile the ”current state” with the “desired state”</a:t>
            </a:r>
          </a:p>
          <a:p>
            <a:pPr marL="0" indent="0">
              <a:buNone/>
            </a:pPr>
            <a:endParaRPr lang="en-US" dirty="0"/>
          </a:p>
        </p:txBody>
      </p:sp>
    </p:spTree>
    <p:extLst>
      <p:ext uri="{BB962C8B-B14F-4D97-AF65-F5344CB8AC3E}">
        <p14:creationId xmlns:p14="http://schemas.microsoft.com/office/powerpoint/2010/main" val="1031211383"/>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E8E-FEE7-394F-B4B6-49C97F861E56}"/>
              </a:ext>
            </a:extLst>
          </p:cNvPr>
          <p:cNvSpPr>
            <a:spLocks noGrp="1"/>
          </p:cNvSpPr>
          <p:nvPr>
            <p:ph type="title"/>
          </p:nvPr>
        </p:nvSpPr>
        <p:spPr/>
        <p:txBody>
          <a:bodyPr/>
          <a:lstStyle/>
          <a:p>
            <a:r>
              <a:rPr lang="en-US" dirty="0"/>
              <a:t>Key </a:t>
            </a:r>
            <a:r>
              <a:rPr lang="en-US" dirty="0" err="1"/>
              <a:t>Openshift</a:t>
            </a:r>
            <a:r>
              <a:rPr lang="en-US" dirty="0"/>
              <a:t> Resources</a:t>
            </a:r>
          </a:p>
        </p:txBody>
      </p:sp>
      <p:sp>
        <p:nvSpPr>
          <p:cNvPr id="3" name="Text Placeholder 2">
            <a:extLst>
              <a:ext uri="{FF2B5EF4-FFF2-40B4-BE49-F238E27FC236}">
                <a16:creationId xmlns:a16="http://schemas.microsoft.com/office/drawing/2014/main" id="{5C9BFB02-0C39-0244-B25B-A64977A6EFCB}"/>
              </a:ext>
            </a:extLst>
          </p:cNvPr>
          <p:cNvSpPr>
            <a:spLocks noGrp="1"/>
          </p:cNvSpPr>
          <p:nvPr>
            <p:ph type="body" sz="quarter" idx="10"/>
          </p:nvPr>
        </p:nvSpPr>
        <p:spPr>
          <a:xfrm>
            <a:off x="274702" y="1211287"/>
            <a:ext cx="11888787" cy="5995487"/>
          </a:xfrm>
        </p:spPr>
        <p:txBody>
          <a:bodyPr/>
          <a:lstStyle/>
          <a:p>
            <a:r>
              <a:rPr lang="en-US" dirty="0"/>
              <a:t>Project</a:t>
            </a:r>
          </a:p>
          <a:p>
            <a:pPr lvl="1"/>
            <a:r>
              <a:rPr lang="en-US" dirty="0"/>
              <a:t>essentially analogous to K8S namespaces</a:t>
            </a:r>
          </a:p>
          <a:p>
            <a:r>
              <a:rPr lang="en-US" dirty="0" err="1"/>
              <a:t>BuildConfig</a:t>
            </a:r>
            <a:endParaRPr lang="en-US" dirty="0"/>
          </a:p>
          <a:p>
            <a:pPr lvl="1"/>
            <a:r>
              <a:rPr lang="en-US" dirty="0"/>
              <a:t>describes how inputs are transformed into deployable artefacts</a:t>
            </a:r>
          </a:p>
          <a:p>
            <a:pPr lvl="1"/>
            <a:r>
              <a:rPr lang="en-US" dirty="0"/>
              <a:t>Supports multiple ”strategies” such as S2I (source to image), Docker, Pipeline (Jenkins), Custom</a:t>
            </a:r>
          </a:p>
          <a:p>
            <a:r>
              <a:rPr lang="en-US" dirty="0" err="1"/>
              <a:t>DeploymentConfig</a:t>
            </a:r>
            <a:endParaRPr lang="en-US" dirty="0"/>
          </a:p>
          <a:p>
            <a:pPr lvl="1"/>
            <a:r>
              <a:rPr lang="en-US" dirty="0"/>
              <a:t>Analogous to K8S Deployment resource (Note, </a:t>
            </a:r>
            <a:r>
              <a:rPr lang="en-US" dirty="0" err="1"/>
              <a:t>Openshift</a:t>
            </a:r>
            <a:r>
              <a:rPr lang="en-US" dirty="0"/>
              <a:t> uses </a:t>
            </a:r>
            <a:r>
              <a:rPr lang="en-US" dirty="0" err="1"/>
              <a:t>ReplicationControllers</a:t>
            </a:r>
            <a:r>
              <a:rPr lang="en-US" dirty="0"/>
              <a:t> vs the Deployment/</a:t>
            </a:r>
            <a:r>
              <a:rPr lang="en-US" dirty="0" err="1"/>
              <a:t>Replicaset</a:t>
            </a:r>
            <a:r>
              <a:rPr lang="en-US" dirty="0"/>
              <a:t> model of Kubernetes)</a:t>
            </a:r>
          </a:p>
          <a:p>
            <a:pPr lvl="1"/>
            <a:r>
              <a:rPr lang="en-US" dirty="0"/>
              <a:t>Specify replicas, update strategy, </a:t>
            </a:r>
            <a:r>
              <a:rPr lang="en-US" dirty="0" err="1"/>
              <a:t>etc</a:t>
            </a:r>
            <a:endParaRPr lang="en-US" dirty="0"/>
          </a:p>
          <a:p>
            <a:pPr lvl="1"/>
            <a:r>
              <a:rPr lang="en-US" dirty="0"/>
              <a:t>Supports “triggers” to redeploy based on change to another resource </a:t>
            </a:r>
          </a:p>
          <a:p>
            <a:pPr lvl="1"/>
            <a:endParaRPr lang="en-US" dirty="0"/>
          </a:p>
        </p:txBody>
      </p:sp>
    </p:spTree>
    <p:extLst>
      <p:ext uri="{BB962C8B-B14F-4D97-AF65-F5344CB8AC3E}">
        <p14:creationId xmlns:p14="http://schemas.microsoft.com/office/powerpoint/2010/main" val="333755778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5D4E-F5B5-5845-92A7-8E495FFC6413}"/>
              </a:ext>
            </a:extLst>
          </p:cNvPr>
          <p:cNvSpPr>
            <a:spLocks noGrp="1"/>
          </p:cNvSpPr>
          <p:nvPr>
            <p:ph type="title"/>
          </p:nvPr>
        </p:nvSpPr>
        <p:spPr/>
        <p:txBody>
          <a:bodyPr/>
          <a:lstStyle/>
          <a:p>
            <a:r>
              <a:rPr lang="en-US" dirty="0"/>
              <a:t>Key </a:t>
            </a:r>
            <a:r>
              <a:rPr lang="en-US" dirty="0" err="1"/>
              <a:t>Openshift</a:t>
            </a:r>
            <a:r>
              <a:rPr lang="en-US" dirty="0"/>
              <a:t> Resources</a:t>
            </a:r>
          </a:p>
        </p:txBody>
      </p:sp>
      <p:sp>
        <p:nvSpPr>
          <p:cNvPr id="3" name="Text Placeholder 2">
            <a:extLst>
              <a:ext uri="{FF2B5EF4-FFF2-40B4-BE49-F238E27FC236}">
                <a16:creationId xmlns:a16="http://schemas.microsoft.com/office/drawing/2014/main" id="{B3F2FF27-2D1D-A44F-A655-D8942176F2CC}"/>
              </a:ext>
            </a:extLst>
          </p:cNvPr>
          <p:cNvSpPr>
            <a:spLocks noGrp="1"/>
          </p:cNvSpPr>
          <p:nvPr>
            <p:ph type="body" sz="quarter" idx="10"/>
          </p:nvPr>
        </p:nvSpPr>
        <p:spPr>
          <a:xfrm>
            <a:off x="274702" y="1211287"/>
            <a:ext cx="11888787" cy="4998291"/>
          </a:xfrm>
        </p:spPr>
        <p:txBody>
          <a:bodyPr/>
          <a:lstStyle/>
          <a:p>
            <a:r>
              <a:rPr lang="en-US" dirty="0" err="1"/>
              <a:t>ImageStream</a:t>
            </a:r>
            <a:endParaRPr lang="en-US" dirty="0"/>
          </a:p>
          <a:p>
            <a:pPr lvl="1"/>
            <a:r>
              <a:rPr lang="en-US" dirty="0"/>
              <a:t>Essentially a virtual pointer to Docker images</a:t>
            </a:r>
          </a:p>
          <a:p>
            <a:pPr lvl="1"/>
            <a:r>
              <a:rPr lang="en-US" dirty="0"/>
              <a:t>Supports referencing different versions of a docker image</a:t>
            </a:r>
          </a:p>
          <a:p>
            <a:pPr lvl="1"/>
            <a:r>
              <a:rPr lang="en-US" dirty="0"/>
              <a:t>Referenced within </a:t>
            </a:r>
            <a:r>
              <a:rPr lang="en-US" dirty="0" err="1"/>
              <a:t>BuildConfig</a:t>
            </a:r>
            <a:r>
              <a:rPr lang="en-US" dirty="0"/>
              <a:t> and </a:t>
            </a:r>
            <a:r>
              <a:rPr lang="en-US" dirty="0" err="1"/>
              <a:t>DeploymentConfig</a:t>
            </a:r>
            <a:r>
              <a:rPr lang="en-US" dirty="0"/>
              <a:t> as image repositories</a:t>
            </a:r>
          </a:p>
          <a:p>
            <a:pPr lvl="1"/>
            <a:r>
              <a:rPr lang="en-US" dirty="0"/>
              <a:t>Changing an </a:t>
            </a:r>
            <a:r>
              <a:rPr lang="en-US" dirty="0" err="1"/>
              <a:t>ImageStream</a:t>
            </a:r>
            <a:r>
              <a:rPr lang="en-US" dirty="0"/>
              <a:t> can trigger builds and deployments</a:t>
            </a:r>
          </a:p>
          <a:p>
            <a:r>
              <a:rPr lang="en-US" dirty="0"/>
              <a:t>Route</a:t>
            </a:r>
          </a:p>
          <a:p>
            <a:pPr lvl="1"/>
            <a:r>
              <a:rPr lang="en-US" dirty="0"/>
              <a:t>Similar to K8S ingress rules, used to specify routing rules consumed by “Routers”</a:t>
            </a:r>
          </a:p>
          <a:p>
            <a:pPr lvl="1"/>
            <a:r>
              <a:rPr lang="en-US" dirty="0"/>
              <a:t>Default </a:t>
            </a:r>
            <a:r>
              <a:rPr lang="en-US" dirty="0" err="1"/>
              <a:t>HAProxy</a:t>
            </a:r>
            <a:r>
              <a:rPr lang="en-US" dirty="0"/>
              <a:t> router is deployed as a Pod on the cluster </a:t>
            </a:r>
          </a:p>
          <a:p>
            <a:pPr lvl="1"/>
            <a:r>
              <a:rPr lang="en-US" dirty="0"/>
              <a:t>Supports </a:t>
            </a:r>
            <a:r>
              <a:rPr lang="en-US" dirty="0" err="1"/>
              <a:t>sharding</a:t>
            </a:r>
            <a:r>
              <a:rPr lang="en-US" dirty="0"/>
              <a:t>, blue/green, canary, A/B testing deployment scenarios</a:t>
            </a:r>
          </a:p>
        </p:txBody>
      </p:sp>
    </p:spTree>
    <p:extLst>
      <p:ext uri="{BB962C8B-B14F-4D97-AF65-F5344CB8AC3E}">
        <p14:creationId xmlns:p14="http://schemas.microsoft.com/office/powerpoint/2010/main" val="2939416219"/>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B566-A48F-924E-A5C7-4E64180E63D7}"/>
              </a:ext>
            </a:extLst>
          </p:cNvPr>
          <p:cNvSpPr>
            <a:spLocks noGrp="1"/>
          </p:cNvSpPr>
          <p:nvPr>
            <p:ph type="title"/>
          </p:nvPr>
        </p:nvSpPr>
        <p:spPr/>
        <p:txBody>
          <a:bodyPr/>
          <a:lstStyle/>
          <a:p>
            <a:r>
              <a:rPr lang="en-US" dirty="0"/>
              <a:t>Key </a:t>
            </a:r>
            <a:r>
              <a:rPr lang="en-US" dirty="0" err="1"/>
              <a:t>Openshift</a:t>
            </a:r>
            <a:r>
              <a:rPr lang="en-US" dirty="0"/>
              <a:t> Resources</a:t>
            </a:r>
          </a:p>
        </p:txBody>
      </p:sp>
      <p:sp>
        <p:nvSpPr>
          <p:cNvPr id="3" name="Text Placeholder 2">
            <a:extLst>
              <a:ext uri="{FF2B5EF4-FFF2-40B4-BE49-F238E27FC236}">
                <a16:creationId xmlns:a16="http://schemas.microsoft.com/office/drawing/2014/main" id="{9C19B04A-6D9C-0047-9F04-70E332D2322C}"/>
              </a:ext>
            </a:extLst>
          </p:cNvPr>
          <p:cNvSpPr>
            <a:spLocks noGrp="1"/>
          </p:cNvSpPr>
          <p:nvPr>
            <p:ph type="body" sz="quarter" idx="10"/>
          </p:nvPr>
        </p:nvSpPr>
        <p:spPr>
          <a:xfrm>
            <a:off x="274702" y="1211287"/>
            <a:ext cx="11888787" cy="6044732"/>
          </a:xfrm>
        </p:spPr>
        <p:txBody>
          <a:bodyPr/>
          <a:lstStyle/>
          <a:p>
            <a:r>
              <a:rPr lang="en-US" dirty="0" err="1"/>
              <a:t>SecurityContextConstraints</a:t>
            </a:r>
            <a:endParaRPr lang="en-US" dirty="0"/>
          </a:p>
          <a:p>
            <a:pPr lvl="1"/>
            <a:r>
              <a:rPr lang="en-US" dirty="0"/>
              <a:t>Similar to </a:t>
            </a:r>
            <a:r>
              <a:rPr lang="en-US" dirty="0" err="1"/>
              <a:t>PodSecurityPolicies</a:t>
            </a:r>
            <a:endParaRPr lang="en-US" dirty="0"/>
          </a:p>
          <a:p>
            <a:r>
              <a:rPr lang="en-US" dirty="0"/>
              <a:t>Template</a:t>
            </a:r>
          </a:p>
          <a:p>
            <a:pPr lvl="1"/>
            <a:r>
              <a:rPr lang="en-US" dirty="0"/>
              <a:t>A parameterized template to deploy multiple API resources that make up a solution</a:t>
            </a:r>
          </a:p>
          <a:p>
            <a:pPr lvl="1"/>
            <a:r>
              <a:rPr lang="en-US" dirty="0"/>
              <a:t>Used to specify service catalog components in the Web Console</a:t>
            </a:r>
          </a:p>
          <a:p>
            <a:pPr lvl="1"/>
            <a:r>
              <a:rPr lang="en-US" dirty="0"/>
              <a:t>Helm and helm charts are much more powerful</a:t>
            </a:r>
          </a:p>
          <a:p>
            <a:r>
              <a:rPr lang="en-US" dirty="0"/>
              <a:t>User/Identity/Group</a:t>
            </a:r>
          </a:p>
          <a:p>
            <a:pPr lvl="1"/>
            <a:r>
              <a:rPr lang="en-US" dirty="0"/>
              <a:t>K8S does not have a notion of a User.  K8S supports multiple identity stores and maps identity (via multiple approaches) to RBAC policy.  Note, </a:t>
            </a:r>
            <a:r>
              <a:rPr lang="en-US" dirty="0" err="1"/>
              <a:t>Openshift</a:t>
            </a:r>
            <a:r>
              <a:rPr lang="en-US" dirty="0"/>
              <a:t> does use K8S RBAC model.</a:t>
            </a:r>
          </a:p>
          <a:p>
            <a:endParaRPr lang="en-US" dirty="0"/>
          </a:p>
        </p:txBody>
      </p:sp>
    </p:spTree>
    <p:extLst>
      <p:ext uri="{BB962C8B-B14F-4D97-AF65-F5344CB8AC3E}">
        <p14:creationId xmlns:p14="http://schemas.microsoft.com/office/powerpoint/2010/main" val="79991949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a:solidFill>
                  <a:srgbClr val="0078D7"/>
                </a:solidFill>
              </a:rPr>
              <a:t>Helm</a:t>
            </a:r>
            <a:r>
              <a:rPr lang="en-US" sz="6599" spc="-70" dirty="0">
                <a:solidFill>
                  <a:srgbClr val="0078D7"/>
                </a:solidFill>
              </a:rPr>
              <a:t>: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87</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88</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a:solidFill>
                  <a:schemeClr val="bg1"/>
                </a:solidFill>
                <a:hlinkClick r:id="rId11"/>
              </a:rPr>
              <a:t>www.architech.ca</a:t>
            </a:r>
            <a:endParaRPr lang="en-US" dirty="0">
              <a:solidFill>
                <a:schemeClr val="bg1"/>
              </a:solidFill>
            </a:endParaRPr>
          </a:p>
          <a:p>
            <a:pPr algn="ctr" defTabSz="621716" fontAlgn="auto">
              <a:spcAft>
                <a:spcPts val="0"/>
              </a:spcAft>
              <a:defRPr/>
            </a:pPr>
            <a:r>
              <a:rPr lang="en-US" dirty="0">
                <a:solidFill>
                  <a:schemeClr val="bg1"/>
                </a:solidFill>
                <a:hlinkClick r:id="rId12"/>
              </a:rPr>
              <a:t>kubernetes@architech.ca</a:t>
            </a:r>
            <a:endParaRPr lang="en-US" dirty="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3168</TotalTime>
  <Words>6394</Words>
  <Application>Microsoft Macintosh PowerPoint</Application>
  <PresentationFormat>Custom</PresentationFormat>
  <Paragraphs>945</Paragraphs>
  <Slides>93</Slides>
  <Notes>56</Notes>
  <HiddenSlides>6</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93</vt:i4>
      </vt:variant>
    </vt:vector>
  </HeadingPairs>
  <TitlesOfParts>
    <vt:vector size="124" baseType="lpstr">
      <vt:lpstr>ＭＳ Ｐゴシック</vt:lpstr>
      <vt:lpstr>Arial</vt:lpstr>
      <vt:lpstr>Calibri</vt:lpstr>
      <vt:lpstr>Calibri Light</vt:lpstr>
      <vt:lpstr>Consolas</vt:lpstr>
      <vt:lpstr>Courier New</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Bootcamp Building Cloudy Applications </vt:lpstr>
      <vt:lpstr>Hands-on Approach</vt:lpstr>
      <vt:lpstr>Objective By End of Day</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Services</vt:lpstr>
      <vt:lpstr>Deployments and Replicasets</vt:lpstr>
      <vt:lpstr>Deployment Events</vt:lpstr>
      <vt:lpstr>Persistent Volumes</vt:lpstr>
      <vt:lpstr>Persistent Volume Claims</vt:lpstr>
      <vt:lpstr>Persistent Volume Claims</vt:lpstr>
      <vt:lpstr>Static vs Dynamic Provisioning</vt:lpstr>
      <vt:lpstr>Storage Class</vt:lpstr>
      <vt:lpstr>Default Storage Class for AKS</vt:lpstr>
      <vt:lpstr>What user are you running as?</vt:lpstr>
      <vt:lpstr>Ingress</vt:lpstr>
      <vt:lpstr>Ingress Rule</vt:lpstr>
      <vt:lpstr>ConfigMaps and Secrets</vt:lpstr>
      <vt:lpstr>DaemonSets</vt:lpstr>
      <vt:lpstr>Jobs</vt:lpstr>
      <vt:lpstr>StatefulSets</vt:lpstr>
      <vt:lpstr>Securing Your Cluster</vt:lpstr>
      <vt:lpstr>Authn/Authr</vt:lpstr>
      <vt:lpstr>RBAC</vt:lpstr>
      <vt:lpstr>Advanced Scheduling</vt:lpstr>
      <vt:lpstr>Monitoring and Log Aggregation</vt:lpstr>
      <vt:lpstr>Monitoring and Log Aggregation</vt:lpstr>
      <vt:lpstr>Extending Kubernetes</vt:lpstr>
      <vt:lpstr>Service-Meshes</vt:lpstr>
      <vt:lpstr>Cluster Administration</vt:lpstr>
      <vt:lpstr>Options for Deploying K8S On-Premise</vt:lpstr>
      <vt:lpstr>Openshift</vt:lpstr>
      <vt:lpstr>Openshift Versions</vt:lpstr>
      <vt:lpstr>Openshift API Resources</vt:lpstr>
      <vt:lpstr>Key Openshift Resources</vt:lpstr>
      <vt:lpstr>Key Openshift Resources</vt:lpstr>
      <vt:lpstr>Key Openshift Resources</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299</cp:revision>
  <dcterms:modified xsi:type="dcterms:W3CDTF">2018-08-10T15:17:57Z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